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9">
  <p:sldMasterIdLst>
    <p:sldMasterId id="2147483648" r:id="rId1"/>
  </p:sldMasterIdLst>
  <p:notesMasterIdLst>
    <p:notesMasterId r:id="rId5"/>
  </p:notesMasterIdLst>
  <p:sldIdLst>
    <p:sldId id="260" r:id="rId2"/>
    <p:sldId id="261" r:id="rId3"/>
    <p:sldId id="262" r:id="rId4"/>
  </p:sldIdLst>
  <p:sldSz cx="8483600" cy="4813300"/>
  <p:notesSz cx="6858000" cy="9144000"/>
  <p:defaultText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7348" autoAdjust="0"/>
    <p:restoredTop sz="95701" autoAdjust="0"/>
  </p:normalViewPr>
  <p:slideViewPr>
    <p:cSldViewPr>
      <p:cViewPr>
        <p:scale>
          <a:sx n="132" d="100"/>
          <a:sy n="132" d="100"/>
        </p:scale>
        <p:origin x="-1356" y="-336"/>
      </p:cViewPr>
      <p:guideLst>
        <p:guide orient="horz" pos="1518"/>
        <p:guide pos="267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FC782-87F7-4A95-884A-FD7079ED5E1B}" type="datetimeFigureOut">
              <a:rPr lang="en-IE" smtClean="0"/>
              <a:t>03/07/2013</a:t>
            </a:fld>
            <a:endParaRPr lang="en-IE"/>
          </a:p>
        </p:txBody>
      </p:sp>
      <p:sp>
        <p:nvSpPr>
          <p:cNvPr id="4" name="Slide Image Placeholder 3"/>
          <p:cNvSpPr>
            <a:spLocks noGrp="1" noRot="1" noChangeAspect="1"/>
          </p:cNvSpPr>
          <p:nvPr>
            <p:ph type="sldImg" idx="2"/>
          </p:nvPr>
        </p:nvSpPr>
        <p:spPr>
          <a:xfrm>
            <a:off x="407988" y="685800"/>
            <a:ext cx="6042025"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6CE58-378A-4BD8-A974-15F1B702D907}" type="slidenum">
              <a:rPr lang="en-IE" smtClean="0"/>
              <a:t>‹#›</a:t>
            </a:fld>
            <a:endParaRPr lang="en-IE"/>
          </a:p>
        </p:txBody>
      </p:sp>
    </p:spTree>
    <p:extLst>
      <p:ext uri="{BB962C8B-B14F-4D97-AF65-F5344CB8AC3E}">
        <p14:creationId xmlns:p14="http://schemas.microsoft.com/office/powerpoint/2010/main" val="543751113"/>
      </p:ext>
    </p:extLst>
  </p:cSld>
  <p:clrMap bg1="lt1" tx1="dk1" bg2="lt2" tx2="dk2" accent1="accent1" accent2="accent2" accent3="accent3" accent4="accent4" accent5="accent5" accent6="accent6" hlink="hlink" folHlink="folHlink"/>
  <p:notesStyle>
    <a:lvl1pPr marL="0" algn="l" defTabSz="685896" rtl="0" eaLnBrk="1" latinLnBrk="0" hangingPunct="1">
      <a:defRPr sz="900" kern="1200">
        <a:solidFill>
          <a:schemeClr val="tx1"/>
        </a:solidFill>
        <a:latin typeface="+mn-lt"/>
        <a:ea typeface="+mn-ea"/>
        <a:cs typeface="+mn-cs"/>
      </a:defRPr>
    </a:lvl1pPr>
    <a:lvl2pPr marL="342949" algn="l" defTabSz="685896" rtl="0" eaLnBrk="1" latinLnBrk="0" hangingPunct="1">
      <a:defRPr sz="900" kern="1200">
        <a:solidFill>
          <a:schemeClr val="tx1"/>
        </a:solidFill>
        <a:latin typeface="+mn-lt"/>
        <a:ea typeface="+mn-ea"/>
        <a:cs typeface="+mn-cs"/>
      </a:defRPr>
    </a:lvl2pPr>
    <a:lvl3pPr marL="685896" algn="l" defTabSz="685896" rtl="0" eaLnBrk="1" latinLnBrk="0" hangingPunct="1">
      <a:defRPr sz="900" kern="1200">
        <a:solidFill>
          <a:schemeClr val="tx1"/>
        </a:solidFill>
        <a:latin typeface="+mn-lt"/>
        <a:ea typeface="+mn-ea"/>
        <a:cs typeface="+mn-cs"/>
      </a:defRPr>
    </a:lvl3pPr>
    <a:lvl4pPr marL="1028845" algn="l" defTabSz="685896" rtl="0" eaLnBrk="1" latinLnBrk="0" hangingPunct="1">
      <a:defRPr sz="900" kern="1200">
        <a:solidFill>
          <a:schemeClr val="tx1"/>
        </a:solidFill>
        <a:latin typeface="+mn-lt"/>
        <a:ea typeface="+mn-ea"/>
        <a:cs typeface="+mn-cs"/>
      </a:defRPr>
    </a:lvl4pPr>
    <a:lvl5pPr marL="1371794" algn="l" defTabSz="685896" rtl="0" eaLnBrk="1" latinLnBrk="0" hangingPunct="1">
      <a:defRPr sz="900" kern="1200">
        <a:solidFill>
          <a:schemeClr val="tx1"/>
        </a:solidFill>
        <a:latin typeface="+mn-lt"/>
        <a:ea typeface="+mn-ea"/>
        <a:cs typeface="+mn-cs"/>
      </a:defRPr>
    </a:lvl5pPr>
    <a:lvl6pPr marL="1714744" algn="l" defTabSz="685896" rtl="0" eaLnBrk="1" latinLnBrk="0" hangingPunct="1">
      <a:defRPr sz="900" kern="1200">
        <a:solidFill>
          <a:schemeClr val="tx1"/>
        </a:solidFill>
        <a:latin typeface="+mn-lt"/>
        <a:ea typeface="+mn-ea"/>
        <a:cs typeface="+mn-cs"/>
      </a:defRPr>
    </a:lvl6pPr>
    <a:lvl7pPr marL="2057690" algn="l" defTabSz="685896" rtl="0" eaLnBrk="1" latinLnBrk="0" hangingPunct="1">
      <a:defRPr sz="900" kern="1200">
        <a:solidFill>
          <a:schemeClr val="tx1"/>
        </a:solidFill>
        <a:latin typeface="+mn-lt"/>
        <a:ea typeface="+mn-ea"/>
        <a:cs typeface="+mn-cs"/>
      </a:defRPr>
    </a:lvl7pPr>
    <a:lvl8pPr marL="2400639" algn="l" defTabSz="685896" rtl="0" eaLnBrk="1" latinLnBrk="0" hangingPunct="1">
      <a:defRPr sz="900" kern="1200">
        <a:solidFill>
          <a:schemeClr val="tx1"/>
        </a:solidFill>
        <a:latin typeface="+mn-lt"/>
        <a:ea typeface="+mn-ea"/>
        <a:cs typeface="+mn-cs"/>
      </a:defRPr>
    </a:lvl8pPr>
    <a:lvl9pPr marL="2743588" algn="l" defTabSz="685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apps_intro</a:t>
            </a:r>
            <a:endParaRPr lang="en-IE" dirty="0"/>
          </a:p>
        </p:txBody>
      </p:sp>
      <p:sp>
        <p:nvSpPr>
          <p:cNvPr id="4" name="Slide Number Placeholder 3"/>
          <p:cNvSpPr>
            <a:spLocks noGrp="1"/>
          </p:cNvSpPr>
          <p:nvPr>
            <p:ph type="sldNum" sz="quarter" idx="10"/>
          </p:nvPr>
        </p:nvSpPr>
        <p:spPr/>
        <p:txBody>
          <a:bodyPr/>
          <a:lstStyle/>
          <a:p>
            <a:fld id="{AB76CE58-378A-4BD8-A974-15F1B702D907}" type="slidenum">
              <a:rPr lang="en-IE" smtClean="0"/>
              <a:t>1</a:t>
            </a:fld>
            <a:endParaRPr lang="en-IE"/>
          </a:p>
        </p:txBody>
      </p:sp>
    </p:spTree>
    <p:extLst>
      <p:ext uri="{BB962C8B-B14F-4D97-AF65-F5344CB8AC3E}">
        <p14:creationId xmlns:p14="http://schemas.microsoft.com/office/powerpoint/2010/main" val="12801081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36273" y="1495246"/>
            <a:ext cx="7211059" cy="1031738"/>
          </a:xfrm>
        </p:spPr>
        <p:txBody>
          <a:bodyPr/>
          <a:lstStyle/>
          <a:p>
            <a:r>
              <a:rPr lang="en-US" smtClean="0"/>
              <a:t>Click to edit Master title style</a:t>
            </a:r>
            <a:endParaRPr lang="en-IE"/>
          </a:p>
        </p:txBody>
      </p:sp>
      <p:sp>
        <p:nvSpPr>
          <p:cNvPr id="3" name="Subtitle 2"/>
          <p:cNvSpPr>
            <a:spLocks noGrp="1"/>
          </p:cNvSpPr>
          <p:nvPr>
            <p:ph type="subTitle" idx="1"/>
          </p:nvPr>
        </p:nvSpPr>
        <p:spPr>
          <a:xfrm>
            <a:off x="1272541" y="2727539"/>
            <a:ext cx="5938522" cy="1230065"/>
          </a:xfrm>
        </p:spPr>
        <p:txBody>
          <a:bodyPr/>
          <a:lstStyle>
            <a:lvl1pPr marL="0" indent="0" algn="ctr">
              <a:buNone/>
              <a:defRPr>
                <a:solidFill>
                  <a:schemeClr val="tx1">
                    <a:tint val="75000"/>
                  </a:schemeClr>
                </a:solidFill>
              </a:defRPr>
            </a:lvl1pPr>
            <a:lvl2pPr marL="342949" indent="0" algn="ctr">
              <a:buNone/>
              <a:defRPr>
                <a:solidFill>
                  <a:schemeClr val="tx1">
                    <a:tint val="75000"/>
                  </a:schemeClr>
                </a:solidFill>
              </a:defRPr>
            </a:lvl2pPr>
            <a:lvl3pPr marL="685896" indent="0" algn="ctr">
              <a:buNone/>
              <a:defRPr>
                <a:solidFill>
                  <a:schemeClr val="tx1">
                    <a:tint val="75000"/>
                  </a:schemeClr>
                </a:solidFill>
              </a:defRPr>
            </a:lvl3pPr>
            <a:lvl4pPr marL="1028845" indent="0" algn="ctr">
              <a:buNone/>
              <a:defRPr>
                <a:solidFill>
                  <a:schemeClr val="tx1">
                    <a:tint val="75000"/>
                  </a:schemeClr>
                </a:solidFill>
              </a:defRPr>
            </a:lvl4pPr>
            <a:lvl5pPr marL="1371794" indent="0" algn="ctr">
              <a:buNone/>
              <a:defRPr>
                <a:solidFill>
                  <a:schemeClr val="tx1">
                    <a:tint val="75000"/>
                  </a:schemeClr>
                </a:solidFill>
              </a:defRPr>
            </a:lvl5pPr>
            <a:lvl6pPr marL="1714744" indent="0" algn="ctr">
              <a:buNone/>
              <a:defRPr>
                <a:solidFill>
                  <a:schemeClr val="tx1">
                    <a:tint val="75000"/>
                  </a:schemeClr>
                </a:solidFill>
              </a:defRPr>
            </a:lvl6pPr>
            <a:lvl7pPr marL="2057690" indent="0" algn="ctr">
              <a:buNone/>
              <a:defRPr>
                <a:solidFill>
                  <a:schemeClr val="tx1">
                    <a:tint val="75000"/>
                  </a:schemeClr>
                </a:solidFill>
              </a:defRPr>
            </a:lvl7pPr>
            <a:lvl8pPr marL="2400639" indent="0" algn="ctr">
              <a:buNone/>
              <a:defRPr>
                <a:solidFill>
                  <a:schemeClr val="tx1">
                    <a:tint val="75000"/>
                  </a:schemeClr>
                </a:solidFill>
              </a:defRPr>
            </a:lvl8pPr>
            <a:lvl9pPr marL="2743588"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461478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59551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50611" y="192757"/>
            <a:ext cx="1908811" cy="4106903"/>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24179" y="192757"/>
            <a:ext cx="5585037" cy="41069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31791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832257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0149" y="3092992"/>
            <a:ext cx="7211059" cy="955976"/>
          </a:xfrm>
        </p:spPr>
        <p:txBody>
          <a:bodyPr anchor="t"/>
          <a:lstStyle>
            <a:lvl1pPr algn="l">
              <a:defRPr sz="3200" b="1" cap="all"/>
            </a:lvl1pPr>
          </a:lstStyle>
          <a:p>
            <a:r>
              <a:rPr lang="en-US" smtClean="0"/>
              <a:t>Click to edit Master title style</a:t>
            </a:r>
            <a:endParaRPr lang="en-IE"/>
          </a:p>
        </p:txBody>
      </p:sp>
      <p:sp>
        <p:nvSpPr>
          <p:cNvPr id="3" name="Text Placeholder 2"/>
          <p:cNvSpPr>
            <a:spLocks noGrp="1"/>
          </p:cNvSpPr>
          <p:nvPr>
            <p:ph type="body" idx="1"/>
          </p:nvPr>
        </p:nvSpPr>
        <p:spPr>
          <a:xfrm>
            <a:off x="670149" y="2040084"/>
            <a:ext cx="7211059" cy="1052909"/>
          </a:xfrm>
        </p:spPr>
        <p:txBody>
          <a:bodyPr anchor="b"/>
          <a:lstStyle>
            <a:lvl1pPr marL="0" indent="0">
              <a:buNone/>
              <a:defRPr sz="1600">
                <a:solidFill>
                  <a:schemeClr val="tx1">
                    <a:tint val="75000"/>
                  </a:schemeClr>
                </a:solidFill>
              </a:defRPr>
            </a:lvl1pPr>
            <a:lvl2pPr marL="342949" indent="0">
              <a:buNone/>
              <a:defRPr sz="1300">
                <a:solidFill>
                  <a:schemeClr val="tx1">
                    <a:tint val="75000"/>
                  </a:schemeClr>
                </a:solidFill>
              </a:defRPr>
            </a:lvl2pPr>
            <a:lvl3pPr marL="685896" indent="0">
              <a:buNone/>
              <a:defRPr sz="1300">
                <a:solidFill>
                  <a:schemeClr val="tx1">
                    <a:tint val="75000"/>
                  </a:schemeClr>
                </a:solidFill>
              </a:defRPr>
            </a:lvl3pPr>
            <a:lvl4pPr marL="1028845" indent="0">
              <a:buNone/>
              <a:defRPr sz="900">
                <a:solidFill>
                  <a:schemeClr val="tx1">
                    <a:tint val="75000"/>
                  </a:schemeClr>
                </a:solidFill>
              </a:defRPr>
            </a:lvl4pPr>
            <a:lvl5pPr marL="1371794" indent="0">
              <a:buNone/>
              <a:defRPr sz="900">
                <a:solidFill>
                  <a:schemeClr val="tx1">
                    <a:tint val="75000"/>
                  </a:schemeClr>
                </a:solidFill>
              </a:defRPr>
            </a:lvl5pPr>
            <a:lvl6pPr marL="1714744" indent="0">
              <a:buNone/>
              <a:defRPr sz="900">
                <a:solidFill>
                  <a:schemeClr val="tx1">
                    <a:tint val="75000"/>
                  </a:schemeClr>
                </a:solidFill>
              </a:defRPr>
            </a:lvl6pPr>
            <a:lvl7pPr marL="2057690" indent="0">
              <a:buNone/>
              <a:defRPr sz="900">
                <a:solidFill>
                  <a:schemeClr val="tx1">
                    <a:tint val="75000"/>
                  </a:schemeClr>
                </a:solidFill>
              </a:defRPr>
            </a:lvl7pPr>
            <a:lvl8pPr marL="2400639" indent="0">
              <a:buNone/>
              <a:defRPr sz="900">
                <a:solidFill>
                  <a:schemeClr val="tx1">
                    <a:tint val="75000"/>
                  </a:schemeClr>
                </a:solidFill>
              </a:defRPr>
            </a:lvl8pPr>
            <a:lvl9pPr marL="2743588"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F40D8-4FA5-4163-ADD0-7E9CAF564F54}" type="datetimeFigureOut">
              <a:rPr lang="en-IE" smtClean="0"/>
              <a:t>03/07/2013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6402896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2418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312501" y="1123104"/>
            <a:ext cx="3746922" cy="3176554"/>
          </a:xfrm>
        </p:spPr>
        <p:txBody>
          <a:bodyPr/>
          <a:lstStyle>
            <a:lvl1pPr>
              <a:defRPr sz="2200"/>
            </a:lvl1pPr>
            <a:lvl2pPr>
              <a:defRPr sz="1900"/>
            </a:lvl2pPr>
            <a:lvl3pPr>
              <a:defRPr sz="16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72922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24181" y="1077421"/>
            <a:ext cx="3748397"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4" name="Content Placeholder 3"/>
          <p:cNvSpPr>
            <a:spLocks noGrp="1"/>
          </p:cNvSpPr>
          <p:nvPr>
            <p:ph sz="half" idx="2"/>
          </p:nvPr>
        </p:nvSpPr>
        <p:spPr>
          <a:xfrm>
            <a:off x="424181" y="1526443"/>
            <a:ext cx="3748397"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309552" y="1077421"/>
            <a:ext cx="3749869" cy="449017"/>
          </a:xfrm>
        </p:spPr>
        <p:txBody>
          <a:bodyPr anchor="b"/>
          <a:lstStyle>
            <a:lvl1pPr marL="0" indent="0">
              <a:buNone/>
              <a:defRPr sz="1900" b="1"/>
            </a:lvl1pPr>
            <a:lvl2pPr marL="342949" indent="0">
              <a:buNone/>
              <a:defRPr sz="1600" b="1"/>
            </a:lvl2pPr>
            <a:lvl3pPr marL="685896" indent="0">
              <a:buNone/>
              <a:defRPr sz="1300" b="1"/>
            </a:lvl3pPr>
            <a:lvl4pPr marL="1028845" indent="0">
              <a:buNone/>
              <a:defRPr sz="1300" b="1"/>
            </a:lvl4pPr>
            <a:lvl5pPr marL="1371794" indent="0">
              <a:buNone/>
              <a:defRPr sz="1300" b="1"/>
            </a:lvl5pPr>
            <a:lvl6pPr marL="1714744" indent="0">
              <a:buNone/>
              <a:defRPr sz="1300" b="1"/>
            </a:lvl6pPr>
            <a:lvl7pPr marL="2057690" indent="0">
              <a:buNone/>
              <a:defRPr sz="1300" b="1"/>
            </a:lvl7pPr>
            <a:lvl8pPr marL="2400639" indent="0">
              <a:buNone/>
              <a:defRPr sz="1300" b="1"/>
            </a:lvl8pPr>
            <a:lvl9pPr marL="2743588" indent="0">
              <a:buNone/>
              <a:defRPr sz="1300" b="1"/>
            </a:lvl9pPr>
          </a:lstStyle>
          <a:p>
            <a:pPr lvl="0"/>
            <a:r>
              <a:rPr lang="en-US" smtClean="0"/>
              <a:t>Click to edit Master text styles</a:t>
            </a:r>
          </a:p>
        </p:txBody>
      </p:sp>
      <p:sp>
        <p:nvSpPr>
          <p:cNvPr id="6" name="Content Placeholder 5"/>
          <p:cNvSpPr>
            <a:spLocks noGrp="1"/>
          </p:cNvSpPr>
          <p:nvPr>
            <p:ph sz="quarter" idx="4"/>
          </p:nvPr>
        </p:nvSpPr>
        <p:spPr>
          <a:xfrm>
            <a:off x="4309552" y="1526443"/>
            <a:ext cx="3749869" cy="2773217"/>
          </a:xfrm>
        </p:spPr>
        <p:txBody>
          <a:bodyPr/>
          <a:lstStyle>
            <a:lvl1pPr>
              <a:defRPr sz="1900"/>
            </a:lvl1pPr>
            <a:lvl2pPr>
              <a:defRPr sz="1600"/>
            </a:lvl2pPr>
            <a:lvl3pPr>
              <a:defRPr sz="13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929F40D8-4FA5-4163-ADD0-7E9CAF564F54}" type="datetimeFigureOut">
              <a:rPr lang="en-IE" smtClean="0"/>
              <a:t>03/07/2013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328854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929F40D8-4FA5-4163-ADD0-7E9CAF564F54}" type="datetimeFigureOut">
              <a:rPr lang="en-IE" smtClean="0"/>
              <a:t>03/07/2013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46044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F40D8-4FA5-4163-ADD0-7E9CAF564F54}" type="datetimeFigureOut">
              <a:rPr lang="en-IE" smtClean="0"/>
              <a:t>03/07/2013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12069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4181" y="191640"/>
            <a:ext cx="2791046" cy="815586"/>
          </a:xfrm>
        </p:spPr>
        <p:txBody>
          <a:bodyPr anchor="b"/>
          <a:lstStyle>
            <a:lvl1pPr algn="l">
              <a:defRPr sz="1600" b="1"/>
            </a:lvl1pPr>
          </a:lstStyle>
          <a:p>
            <a:r>
              <a:rPr lang="en-US" smtClean="0"/>
              <a:t>Click to edit Master title style</a:t>
            </a:r>
            <a:endParaRPr lang="en-IE"/>
          </a:p>
        </p:txBody>
      </p:sp>
      <p:sp>
        <p:nvSpPr>
          <p:cNvPr id="3" name="Content Placeholder 2"/>
          <p:cNvSpPr>
            <a:spLocks noGrp="1"/>
          </p:cNvSpPr>
          <p:nvPr>
            <p:ph idx="1"/>
          </p:nvPr>
        </p:nvSpPr>
        <p:spPr>
          <a:xfrm>
            <a:off x="3316854" y="191640"/>
            <a:ext cx="4742569" cy="4108018"/>
          </a:xfrm>
        </p:spPr>
        <p:txBody>
          <a:bodyPr/>
          <a:lstStyle>
            <a:lvl1pPr>
              <a:defRPr sz="2500"/>
            </a:lvl1pPr>
            <a:lvl2pPr>
              <a:defRPr sz="2200"/>
            </a:lvl2pPr>
            <a:lvl3pPr>
              <a:defRPr sz="19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24181" y="1007226"/>
            <a:ext cx="2791046" cy="3292432"/>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290664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62848" y="3369311"/>
            <a:ext cx="5090160" cy="397767"/>
          </a:xfrm>
        </p:spPr>
        <p:txBody>
          <a:bodyPr anchor="b"/>
          <a:lstStyle>
            <a:lvl1pPr algn="l">
              <a:defRPr sz="1600" b="1"/>
            </a:lvl1pPr>
          </a:lstStyle>
          <a:p>
            <a:r>
              <a:rPr lang="en-US" smtClean="0"/>
              <a:t>Click to edit Master title style</a:t>
            </a:r>
            <a:endParaRPr lang="en-IE"/>
          </a:p>
        </p:txBody>
      </p:sp>
      <p:sp>
        <p:nvSpPr>
          <p:cNvPr id="3" name="Picture Placeholder 2"/>
          <p:cNvSpPr>
            <a:spLocks noGrp="1"/>
          </p:cNvSpPr>
          <p:nvPr>
            <p:ph type="pic" idx="1"/>
          </p:nvPr>
        </p:nvSpPr>
        <p:spPr>
          <a:xfrm>
            <a:off x="1662848" y="430079"/>
            <a:ext cx="5090160" cy="2887981"/>
          </a:xfrm>
        </p:spPr>
        <p:txBody>
          <a:bodyPr/>
          <a:lstStyle>
            <a:lvl1pPr marL="0" indent="0">
              <a:buNone/>
              <a:defRPr sz="2500"/>
            </a:lvl1pPr>
            <a:lvl2pPr marL="342949" indent="0">
              <a:buNone/>
              <a:defRPr sz="2200"/>
            </a:lvl2pPr>
            <a:lvl3pPr marL="685896" indent="0">
              <a:buNone/>
              <a:defRPr sz="1900"/>
            </a:lvl3pPr>
            <a:lvl4pPr marL="1028845" indent="0">
              <a:buNone/>
              <a:defRPr sz="1600"/>
            </a:lvl4pPr>
            <a:lvl5pPr marL="1371794" indent="0">
              <a:buNone/>
              <a:defRPr sz="1600"/>
            </a:lvl5pPr>
            <a:lvl6pPr marL="1714744" indent="0">
              <a:buNone/>
              <a:defRPr sz="1600"/>
            </a:lvl6pPr>
            <a:lvl7pPr marL="2057690" indent="0">
              <a:buNone/>
              <a:defRPr sz="1600"/>
            </a:lvl7pPr>
            <a:lvl8pPr marL="2400639" indent="0">
              <a:buNone/>
              <a:defRPr sz="1600"/>
            </a:lvl8pPr>
            <a:lvl9pPr marL="2743588" indent="0">
              <a:buNone/>
              <a:defRPr sz="1600"/>
            </a:lvl9pPr>
          </a:lstStyle>
          <a:p>
            <a:endParaRPr lang="en-IE"/>
          </a:p>
        </p:txBody>
      </p:sp>
      <p:sp>
        <p:nvSpPr>
          <p:cNvPr id="4" name="Text Placeholder 3"/>
          <p:cNvSpPr>
            <a:spLocks noGrp="1"/>
          </p:cNvSpPr>
          <p:nvPr>
            <p:ph type="body" sz="half" idx="2"/>
          </p:nvPr>
        </p:nvSpPr>
        <p:spPr>
          <a:xfrm>
            <a:off x="1662848" y="3767077"/>
            <a:ext cx="5090160" cy="564895"/>
          </a:xfrm>
        </p:spPr>
        <p:txBody>
          <a:bodyPr/>
          <a:lstStyle>
            <a:lvl1pPr marL="0" indent="0">
              <a:buNone/>
              <a:defRPr sz="900"/>
            </a:lvl1pPr>
            <a:lvl2pPr marL="342949" indent="0">
              <a:buNone/>
              <a:defRPr sz="900"/>
            </a:lvl2pPr>
            <a:lvl3pPr marL="685896" indent="0">
              <a:buNone/>
              <a:defRPr sz="600"/>
            </a:lvl3pPr>
            <a:lvl4pPr marL="1028845" indent="0">
              <a:buNone/>
              <a:defRPr sz="600"/>
            </a:lvl4pPr>
            <a:lvl5pPr marL="1371794" indent="0">
              <a:buNone/>
              <a:defRPr sz="600"/>
            </a:lvl5pPr>
            <a:lvl6pPr marL="1714744" indent="0">
              <a:buNone/>
              <a:defRPr sz="600"/>
            </a:lvl6pPr>
            <a:lvl7pPr marL="2057690" indent="0">
              <a:buNone/>
              <a:defRPr sz="600"/>
            </a:lvl7pPr>
            <a:lvl8pPr marL="2400639" indent="0">
              <a:buNone/>
              <a:defRPr sz="600"/>
            </a:lvl8pPr>
            <a:lvl9pPr marL="2743588" indent="0">
              <a:buNone/>
              <a:defRPr sz="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F40D8-4FA5-4163-ADD0-7E9CAF564F54}" type="datetimeFigureOut">
              <a:rPr lang="en-IE" smtClean="0"/>
              <a:t>03/07/2013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8649B67B-6571-4905-B084-AD873B9D9833}" type="slidenum">
              <a:rPr lang="en-IE" smtClean="0"/>
              <a:t>‹#›</a:t>
            </a:fld>
            <a:endParaRPr lang="en-IE"/>
          </a:p>
        </p:txBody>
      </p:sp>
    </p:spTree>
    <p:extLst>
      <p:ext uri="{BB962C8B-B14F-4D97-AF65-F5344CB8AC3E}">
        <p14:creationId xmlns:p14="http://schemas.microsoft.com/office/powerpoint/2010/main" val="982213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4183" y="192756"/>
            <a:ext cx="7635238" cy="802215"/>
          </a:xfrm>
          <a:prstGeom prst="rect">
            <a:avLst/>
          </a:prstGeom>
        </p:spPr>
        <p:txBody>
          <a:bodyPr vert="horz" lIns="68590" tIns="34294" rIns="68590" bIns="34294"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24183" y="1123104"/>
            <a:ext cx="7635238" cy="3176554"/>
          </a:xfrm>
          <a:prstGeom prst="rect">
            <a:avLst/>
          </a:prstGeom>
        </p:spPr>
        <p:txBody>
          <a:bodyPr vert="horz" lIns="68590" tIns="34294" rIns="68590" bIns="3429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24183" y="4461218"/>
            <a:ext cx="1979505" cy="256265"/>
          </a:xfrm>
          <a:prstGeom prst="rect">
            <a:avLst/>
          </a:prstGeom>
        </p:spPr>
        <p:txBody>
          <a:bodyPr vert="horz" lIns="68590" tIns="34294" rIns="68590" bIns="34294" rtlCol="0" anchor="ctr"/>
          <a:lstStyle>
            <a:lvl1pPr algn="l">
              <a:defRPr sz="900">
                <a:solidFill>
                  <a:schemeClr val="tx1">
                    <a:tint val="75000"/>
                  </a:schemeClr>
                </a:solidFill>
              </a:defRPr>
            </a:lvl1pPr>
          </a:lstStyle>
          <a:p>
            <a:fld id="{929F40D8-4FA5-4163-ADD0-7E9CAF564F54}" type="datetimeFigureOut">
              <a:rPr lang="en-IE" smtClean="0"/>
              <a:t>03/07/2013</a:t>
            </a:fld>
            <a:endParaRPr lang="en-IE"/>
          </a:p>
        </p:txBody>
      </p:sp>
      <p:sp>
        <p:nvSpPr>
          <p:cNvPr id="5" name="Footer Placeholder 4"/>
          <p:cNvSpPr>
            <a:spLocks noGrp="1"/>
          </p:cNvSpPr>
          <p:nvPr>
            <p:ph type="ftr" sz="quarter" idx="3"/>
          </p:nvPr>
        </p:nvSpPr>
        <p:spPr>
          <a:xfrm>
            <a:off x="2898566" y="4461218"/>
            <a:ext cx="2686472" cy="256265"/>
          </a:xfrm>
          <a:prstGeom prst="rect">
            <a:avLst/>
          </a:prstGeom>
        </p:spPr>
        <p:txBody>
          <a:bodyPr vert="horz" lIns="68590" tIns="34294" rIns="68590" bIns="34294" rtlCol="0" anchor="ctr"/>
          <a:lstStyle>
            <a:lvl1pPr algn="ctr">
              <a:defRPr sz="9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079916" y="4461218"/>
            <a:ext cx="1979505" cy="256265"/>
          </a:xfrm>
          <a:prstGeom prst="rect">
            <a:avLst/>
          </a:prstGeom>
        </p:spPr>
        <p:txBody>
          <a:bodyPr vert="horz" lIns="68590" tIns="34294" rIns="68590" bIns="34294" rtlCol="0" anchor="ctr"/>
          <a:lstStyle>
            <a:lvl1pPr algn="r">
              <a:defRPr sz="900">
                <a:solidFill>
                  <a:schemeClr val="tx1">
                    <a:tint val="75000"/>
                  </a:schemeClr>
                </a:solidFill>
              </a:defRPr>
            </a:lvl1pPr>
          </a:lstStyle>
          <a:p>
            <a:fld id="{8649B67B-6571-4905-B084-AD873B9D9833}" type="slidenum">
              <a:rPr lang="en-IE" smtClean="0"/>
              <a:t>‹#›</a:t>
            </a:fld>
            <a:endParaRPr lang="en-IE"/>
          </a:p>
        </p:txBody>
      </p:sp>
    </p:spTree>
    <p:extLst>
      <p:ext uri="{BB962C8B-B14F-4D97-AF65-F5344CB8AC3E}">
        <p14:creationId xmlns:p14="http://schemas.microsoft.com/office/powerpoint/2010/main" val="3914208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96" rtl="0" eaLnBrk="1" latinLnBrk="0" hangingPunct="1">
        <a:spcBef>
          <a:spcPct val="0"/>
        </a:spcBef>
        <a:buNone/>
        <a:defRPr sz="3500" kern="1200">
          <a:solidFill>
            <a:schemeClr val="tx1"/>
          </a:solidFill>
          <a:latin typeface="+mj-lt"/>
          <a:ea typeface="+mj-ea"/>
          <a:cs typeface="+mj-cs"/>
        </a:defRPr>
      </a:lvl1pPr>
    </p:titleStyle>
    <p:body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en-US"/>
      </a:defPPr>
      <a:lvl1pPr marL="0" algn="l" defTabSz="685896" rtl="0" eaLnBrk="1" latinLnBrk="0" hangingPunct="1">
        <a:defRPr sz="1300" kern="1200">
          <a:solidFill>
            <a:schemeClr val="tx1"/>
          </a:solidFill>
          <a:latin typeface="+mn-lt"/>
          <a:ea typeface="+mn-ea"/>
          <a:cs typeface="+mn-cs"/>
        </a:defRPr>
      </a:lvl1pPr>
      <a:lvl2pPr marL="342949" algn="l" defTabSz="685896" rtl="0" eaLnBrk="1" latinLnBrk="0" hangingPunct="1">
        <a:defRPr sz="1300" kern="1200">
          <a:solidFill>
            <a:schemeClr val="tx1"/>
          </a:solidFill>
          <a:latin typeface="+mn-lt"/>
          <a:ea typeface="+mn-ea"/>
          <a:cs typeface="+mn-cs"/>
        </a:defRPr>
      </a:lvl2pPr>
      <a:lvl3pPr marL="685896" algn="l" defTabSz="685896" rtl="0" eaLnBrk="1" latinLnBrk="0" hangingPunct="1">
        <a:defRPr sz="1300" kern="1200">
          <a:solidFill>
            <a:schemeClr val="tx1"/>
          </a:solidFill>
          <a:latin typeface="+mn-lt"/>
          <a:ea typeface="+mn-ea"/>
          <a:cs typeface="+mn-cs"/>
        </a:defRPr>
      </a:lvl3pPr>
      <a:lvl4pPr marL="1028845" algn="l" defTabSz="685896" rtl="0" eaLnBrk="1" latinLnBrk="0" hangingPunct="1">
        <a:defRPr sz="1300" kern="1200">
          <a:solidFill>
            <a:schemeClr val="tx1"/>
          </a:solidFill>
          <a:latin typeface="+mn-lt"/>
          <a:ea typeface="+mn-ea"/>
          <a:cs typeface="+mn-cs"/>
        </a:defRPr>
      </a:lvl4pPr>
      <a:lvl5pPr marL="1371794" algn="l" defTabSz="685896" rtl="0" eaLnBrk="1" latinLnBrk="0" hangingPunct="1">
        <a:defRPr sz="1300" kern="1200">
          <a:solidFill>
            <a:schemeClr val="tx1"/>
          </a:solidFill>
          <a:latin typeface="+mn-lt"/>
          <a:ea typeface="+mn-ea"/>
          <a:cs typeface="+mn-cs"/>
        </a:defRPr>
      </a:lvl5pPr>
      <a:lvl6pPr marL="1714744" algn="l" defTabSz="685896" rtl="0" eaLnBrk="1" latinLnBrk="0" hangingPunct="1">
        <a:defRPr sz="1300" kern="1200">
          <a:solidFill>
            <a:schemeClr val="tx1"/>
          </a:solidFill>
          <a:latin typeface="+mn-lt"/>
          <a:ea typeface="+mn-ea"/>
          <a:cs typeface="+mn-cs"/>
        </a:defRPr>
      </a:lvl6pPr>
      <a:lvl7pPr marL="2057690" algn="l" defTabSz="685896" rtl="0" eaLnBrk="1" latinLnBrk="0" hangingPunct="1">
        <a:defRPr sz="1300" kern="1200">
          <a:solidFill>
            <a:schemeClr val="tx1"/>
          </a:solidFill>
          <a:latin typeface="+mn-lt"/>
          <a:ea typeface="+mn-ea"/>
          <a:cs typeface="+mn-cs"/>
        </a:defRPr>
      </a:lvl7pPr>
      <a:lvl8pPr marL="2400639" algn="l" defTabSz="685896" rtl="0" eaLnBrk="1" latinLnBrk="0" hangingPunct="1">
        <a:defRPr sz="1300" kern="1200">
          <a:solidFill>
            <a:schemeClr val="tx1"/>
          </a:solidFill>
          <a:latin typeface="+mn-lt"/>
          <a:ea typeface="+mn-ea"/>
          <a:cs typeface="+mn-cs"/>
        </a:defRPr>
      </a:lvl8pPr>
      <a:lvl9pPr marL="2743588" algn="l" defTabSz="68589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908"/>
          <a:stretch/>
        </p:blipFill>
        <p:spPr bwMode="auto">
          <a:xfrm>
            <a:off x="5609952" y="390426"/>
            <a:ext cx="2819400"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2" name="Content Placeholder 5"/>
              <p:cNvSpPr txBox="1">
                <a:spLocks/>
              </p:cNvSpPr>
              <p:nvPr/>
            </p:nvSpPr>
            <p:spPr>
              <a:xfrm>
                <a:off x="209352" y="389186"/>
                <a:ext cx="5400600" cy="3889672"/>
              </a:xfrm>
              <a:prstGeom prst="rect">
                <a:avLst/>
              </a:prstGeom>
            </p:spPr>
            <p:txBody>
              <a:bodyPr/>
              <a:lstStyle>
                <a:lvl1pPr marL="257210" indent="-257210" algn="l" defTabSz="685896"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57291" indent="-214344" algn="l" defTabSz="685896" rtl="0" eaLnBrk="1" latinLnBrk="0" hangingPunct="1">
                  <a:spcBef>
                    <a:spcPct val="20000"/>
                  </a:spcBef>
                  <a:buFont typeface="Arial" pitchFamily="34" charset="0"/>
                  <a:buChar char="–"/>
                  <a:defRPr sz="2200" kern="1200">
                    <a:solidFill>
                      <a:schemeClr val="tx1"/>
                    </a:solidFill>
                    <a:latin typeface="+mn-lt"/>
                    <a:ea typeface="+mn-ea"/>
                    <a:cs typeface="+mn-cs"/>
                  </a:defRPr>
                </a:lvl2pPr>
                <a:lvl3pPr marL="857370" indent="-171475" algn="l" defTabSz="685896"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00320"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43269"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88621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229165"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572114"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2915063" indent="-171475" algn="l" defTabSz="685896"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marL="0" indent="0" algn="just">
                  <a:buNone/>
                </a:pPr>
                <a:r>
                  <a:rPr lang="en-US" sz="1100" dirty="0" smtClean="0"/>
                  <a:t>Figure 1 shows the proposed memristor memory circuit cell. </a:t>
                </a:r>
                <a:r>
                  <a:rPr lang="en-GB" sz="1100" dirty="0" smtClean="0"/>
                  <a:t>This circuit was simulated using </a:t>
                </a:r>
                <a:r>
                  <a:rPr lang="en-GB" sz="1100" dirty="0"/>
                  <a:t>the software package (note the pulse times used </a:t>
                </a:r>
                <a:r>
                  <a:rPr lang="en-GB" sz="1100" dirty="0" smtClean="0"/>
                  <a:t>in [7] </a:t>
                </a:r>
                <a:r>
                  <a:rPr lang="en-GB" sz="1100" dirty="0"/>
                  <a:t>are in nanoseconds. Pulses this fast </a:t>
                </a:r>
                <a:r>
                  <a:rPr lang="en-GB" sz="1100" dirty="0" smtClean="0"/>
                  <a:t>are</a:t>
                </a:r>
                <a:r>
                  <a:rPr lang="en-GB" sz="1100" dirty="0"/>
                  <a:t> </a:t>
                </a:r>
                <a:r>
                  <a:rPr lang="en-GB" sz="1100" dirty="0" smtClean="0"/>
                  <a:t>unavailable </a:t>
                </a:r>
                <a:r>
                  <a:rPr lang="en-GB" sz="1100" dirty="0"/>
                  <a:t>in </a:t>
                </a:r>
                <a:r>
                  <a:rPr lang="en-GB" sz="1100" dirty="0" smtClean="0"/>
                  <a:t>Simulink, so to </a:t>
                </a:r>
                <a:r>
                  <a:rPr lang="en-GB" sz="1100" dirty="0"/>
                  <a:t>rectify </a:t>
                </a:r>
                <a:r>
                  <a:rPr lang="en-GB" sz="1100" dirty="0" smtClean="0"/>
                  <a:t>this, </a:t>
                </a:r>
                <a:r>
                  <a:rPr lang="en-GB" sz="1100" dirty="0"/>
                  <a:t>a smaller ion mobility </a:t>
                </a:r>
                <a:r>
                  <a:rPr lang="en-GB" sz="1100" dirty="0" smtClean="0"/>
                  <a:t>was used</a:t>
                </a:r>
                <a:r>
                  <a:rPr lang="en-GB" sz="1100" dirty="0"/>
                  <a:t>).  </a:t>
                </a:r>
                <a:endParaRPr lang="en-GB" sz="1100" dirty="0" smtClean="0"/>
              </a:p>
              <a:p>
                <a:pPr marL="0" indent="0" algn="just">
                  <a:buNone/>
                </a:pPr>
                <a:endParaRPr lang="en-GB" sz="1100" dirty="0"/>
              </a:p>
              <a:p>
                <a:pPr marL="0" indent="0" algn="just">
                  <a:buNone/>
                </a:pPr>
                <a:r>
                  <a:rPr lang="en-GB" sz="1100" dirty="0" smtClean="0"/>
                  <a:t>The </a:t>
                </a:r>
                <a:r>
                  <a:rPr lang="en-GB" sz="1100" dirty="0"/>
                  <a:t>memristor is operated at either its high resistance or </a:t>
                </a:r>
                <a:r>
                  <a:rPr lang="en-GB" sz="1100" dirty="0" smtClean="0"/>
                  <a:t>low resistance states. When </a:t>
                </a:r>
                <a:r>
                  <a:rPr lang="en-GB" sz="1100" dirty="0"/>
                  <a:t>the Read Enable switch is set to 'on' i.e. a circuit is made </a:t>
                </a:r>
                <a:r>
                  <a:rPr lang="en-GB" sz="1100" dirty="0" smtClean="0"/>
                  <a:t>with the </a:t>
                </a:r>
                <a:r>
                  <a:rPr lang="en-GB" sz="1100" dirty="0"/>
                  <a:t>memristor and resistor </a:t>
                </a:r>
                <a:r>
                  <a:rPr lang="en-GB" sz="1100" dirty="0" smtClean="0"/>
                  <a:t>R</a:t>
                </a:r>
                <a:r>
                  <a:rPr lang="en-GB" sz="1100" baseline="-25000" dirty="0" smtClean="0"/>
                  <a:t>x</a:t>
                </a:r>
                <a:r>
                  <a:rPr lang="en-GB" sz="1100" dirty="0" smtClean="0"/>
                  <a:t> </a:t>
                </a:r>
                <a:r>
                  <a:rPr lang="en-GB" sz="1100" dirty="0"/>
                  <a:t>in series the circuit </a:t>
                </a:r>
                <a:r>
                  <a:rPr lang="en-GB" sz="1100" dirty="0" smtClean="0"/>
                  <a:t>is reading </a:t>
                </a:r>
                <a:r>
                  <a:rPr lang="en-GB" sz="1100" dirty="0"/>
                  <a:t>the state of the memristor. The resistor </a:t>
                </a:r>
                <a:r>
                  <a:rPr lang="en-GB" sz="1100" i="1" dirty="0" smtClean="0"/>
                  <a:t>R</a:t>
                </a:r>
                <a:r>
                  <a:rPr lang="en-GB" sz="1100" i="1" baseline="-25000" dirty="0" smtClean="0"/>
                  <a:t>x</a:t>
                </a:r>
                <a:r>
                  <a:rPr lang="en-GB" sz="1100" dirty="0" smtClean="0"/>
                  <a:t> is set at</a:t>
                </a:r>
              </a:p>
              <a:p>
                <a:pPr marL="0" indent="0" algn="just">
                  <a:buNone/>
                </a:pPr>
                <a14:m>
                  <m:oMathPara xmlns:m="http://schemas.openxmlformats.org/officeDocument/2006/math">
                    <m:oMathParaPr>
                      <m:jc m:val="centerGroup"/>
                    </m:oMathParaPr>
                    <m:oMath xmlns:m="http://schemas.openxmlformats.org/officeDocument/2006/math">
                      <m:sSub>
                        <m:sSubPr>
                          <m:ctrlPr>
                            <a:rPr lang="en-GB" sz="1100" b="0" i="1" smtClean="0">
                              <a:latin typeface="Cambria Math"/>
                            </a:rPr>
                          </m:ctrlPr>
                        </m:sSubPr>
                        <m:e>
                          <m:r>
                            <a:rPr lang="en-GB" sz="1100" b="0" i="1" smtClean="0">
                              <a:latin typeface="Cambria Math"/>
                            </a:rPr>
                            <m:t>𝑅</m:t>
                          </m:r>
                        </m:e>
                        <m:sub>
                          <m:r>
                            <a:rPr lang="en-GB" sz="1100" b="0" i="1" smtClean="0">
                              <a:latin typeface="Cambria Math"/>
                            </a:rPr>
                            <m:t>𝑥</m:t>
                          </m:r>
                        </m:sub>
                      </m:sSub>
                      <m:r>
                        <a:rPr lang="en-GB" sz="1100" b="0" i="1" smtClean="0">
                          <a:latin typeface="Cambria Math"/>
                        </a:rPr>
                        <m:t>= </m:t>
                      </m:r>
                      <m:f>
                        <m:fPr>
                          <m:ctrlPr>
                            <a:rPr lang="en-GB" sz="1100" b="0" i="1" smtClean="0">
                              <a:latin typeface="Cambria Math"/>
                            </a:rPr>
                          </m:ctrlPr>
                        </m:fPr>
                        <m:num>
                          <m:sSub>
                            <m:sSubPr>
                              <m:ctrlPr>
                                <a:rPr lang="en-GB" sz="1100" b="0" i="1" smtClean="0">
                                  <a:latin typeface="Cambria Math"/>
                                </a:rPr>
                              </m:ctrlPr>
                            </m:sSubPr>
                            <m:e>
                              <m:r>
                                <a:rPr lang="en-GB" sz="1100" b="0" i="1" smtClean="0">
                                  <a:latin typeface="Cambria Math"/>
                                </a:rPr>
                                <m:t>𝑅</m:t>
                              </m:r>
                            </m:e>
                            <m:sub>
                              <m:r>
                                <a:rPr lang="en-GB" sz="1100" b="0" i="1" smtClean="0">
                                  <a:latin typeface="Cambria Math"/>
                                </a:rPr>
                                <m:t>𝑜𝑛</m:t>
                              </m:r>
                            </m:sub>
                          </m:sSub>
                          <m:r>
                            <a:rPr lang="en-GB" sz="1100" b="0" i="1" smtClean="0">
                              <a:latin typeface="Cambria Math"/>
                            </a:rPr>
                            <m:t>+</m:t>
                          </m:r>
                          <m:r>
                            <a:rPr lang="en-GB" sz="1100" b="0" i="1" smtClean="0">
                              <a:latin typeface="Cambria Math"/>
                            </a:rPr>
                            <m:t>𝑅</m:t>
                          </m:r>
                          <m:r>
                            <a:rPr lang="en-GB" sz="1100" b="0" i="1" smtClean="0">
                              <a:latin typeface="Cambria Math"/>
                            </a:rPr>
                            <m:t>_</m:t>
                          </m:r>
                          <m:r>
                            <a:rPr lang="en-GB" sz="1100" b="0" i="1" smtClean="0">
                              <a:latin typeface="Cambria Math"/>
                            </a:rPr>
                            <m:t>𝑜𝑓𝑓</m:t>
                          </m:r>
                        </m:num>
                        <m:den>
                          <m:r>
                            <a:rPr lang="en-GB" sz="1100" b="0" i="1" smtClean="0">
                              <a:latin typeface="Cambria Math"/>
                            </a:rPr>
                            <m:t>2</m:t>
                          </m:r>
                        </m:den>
                      </m:f>
                    </m:oMath>
                  </m:oMathPara>
                </a14:m>
                <a:endParaRPr lang="en-GB" sz="1100" dirty="0"/>
              </a:p>
              <a:p>
                <a:pPr marL="0" indent="0" algn="just">
                  <a:buNone/>
                </a:pPr>
                <a:r>
                  <a:rPr lang="en-GB" sz="1100" dirty="0"/>
                  <a:t>This is so that if the memristor is at its low resistance state, </a:t>
                </a:r>
                <a:r>
                  <a:rPr lang="en-GB" sz="1100" dirty="0" smtClean="0"/>
                  <a:t>the voltage </a:t>
                </a:r>
                <a:r>
                  <a:rPr lang="en-GB" sz="1100" dirty="0"/>
                  <a:t>drop across </a:t>
                </a:r>
                <a:r>
                  <a:rPr lang="en-GB" sz="1100" i="1" dirty="0" smtClean="0"/>
                  <a:t>R</a:t>
                </a:r>
                <a:r>
                  <a:rPr lang="en-GB" sz="1100" i="1" baseline="-25000" dirty="0" smtClean="0"/>
                  <a:t>x</a:t>
                </a:r>
                <a:r>
                  <a:rPr lang="en-GB" sz="1100" dirty="0" smtClean="0"/>
                  <a:t>, </a:t>
                </a:r>
                <a:r>
                  <a:rPr lang="en-GB" sz="1100" dirty="0"/>
                  <a:t>i.e. </a:t>
                </a:r>
                <a:r>
                  <a:rPr lang="en-GB" sz="1100" i="1" dirty="0" err="1" smtClean="0"/>
                  <a:t>V</a:t>
                </a:r>
                <a:r>
                  <a:rPr lang="en-GB" sz="1100" i="1" baseline="-25000" dirty="0" err="1" smtClean="0"/>
                  <a:t>x</a:t>
                </a:r>
                <a:r>
                  <a:rPr lang="en-GB" sz="1100" dirty="0" smtClean="0"/>
                  <a:t> </a:t>
                </a:r>
                <a:r>
                  <a:rPr lang="en-GB" sz="1100" dirty="0"/>
                  <a:t>is greater </a:t>
                </a:r>
                <a:r>
                  <a:rPr lang="en-GB" sz="1100" dirty="0" smtClean="0"/>
                  <a:t>than </a:t>
                </a:r>
                <a:r>
                  <a:rPr lang="en-GB" sz="1100" i="1" dirty="0" smtClean="0"/>
                  <a:t>V</a:t>
                </a:r>
                <a:r>
                  <a:rPr lang="en-GB" sz="1100" i="1" baseline="-25000" dirty="0" smtClean="0"/>
                  <a:t>in</a:t>
                </a:r>
                <a:r>
                  <a:rPr lang="en-GB" sz="1100" i="1" dirty="0" smtClean="0"/>
                  <a:t>/2</a:t>
                </a:r>
                <a:r>
                  <a:rPr lang="en-GB" sz="1100" dirty="0" smtClean="0"/>
                  <a:t> </a:t>
                </a:r>
                <a:r>
                  <a:rPr lang="en-GB" sz="1100" dirty="0"/>
                  <a:t>and conversely when the memristor is at its </a:t>
                </a:r>
                <a:r>
                  <a:rPr lang="en-GB" sz="1100" dirty="0" smtClean="0"/>
                  <a:t>high resistance </a:t>
                </a:r>
                <a:r>
                  <a:rPr lang="en-GB" sz="1100" dirty="0"/>
                  <a:t>state, the voltage drop across </a:t>
                </a:r>
                <a:r>
                  <a:rPr lang="en-GB" sz="1100" i="1" dirty="0" smtClean="0"/>
                  <a:t>R</a:t>
                </a:r>
                <a:r>
                  <a:rPr lang="en-GB" sz="1100" i="1" baseline="-25000" dirty="0" smtClean="0"/>
                  <a:t>x</a:t>
                </a:r>
                <a:r>
                  <a:rPr lang="en-GB" sz="1100" dirty="0" smtClean="0"/>
                  <a:t>, </a:t>
                </a:r>
                <a:r>
                  <a:rPr lang="en-GB" sz="1100" dirty="0"/>
                  <a:t>i.e. </a:t>
                </a:r>
                <a:r>
                  <a:rPr lang="en-GB" sz="1100" i="1" dirty="0" err="1" smtClean="0"/>
                  <a:t>V</a:t>
                </a:r>
                <a:r>
                  <a:rPr lang="en-GB" sz="1100" i="1" baseline="-25000" dirty="0" err="1" smtClean="0"/>
                  <a:t>x</a:t>
                </a:r>
                <a:r>
                  <a:rPr lang="en-GB" sz="1100" dirty="0" smtClean="0"/>
                  <a:t> </a:t>
                </a:r>
                <a:r>
                  <a:rPr lang="en-GB" sz="1100" dirty="0"/>
                  <a:t>is less </a:t>
                </a:r>
                <a:r>
                  <a:rPr lang="en-GB" sz="1100" dirty="0" smtClean="0"/>
                  <a:t>than </a:t>
                </a:r>
                <a:r>
                  <a:rPr lang="en-GB" sz="1100" i="1" dirty="0" smtClean="0"/>
                  <a:t>V</a:t>
                </a:r>
                <a:r>
                  <a:rPr lang="en-GB" sz="1100" i="1" baseline="-25000" dirty="0" smtClean="0"/>
                  <a:t>in</a:t>
                </a:r>
                <a:r>
                  <a:rPr lang="en-GB" sz="1100" i="1" dirty="0" smtClean="0"/>
                  <a:t>/2</a:t>
                </a:r>
                <a:r>
                  <a:rPr lang="en-GB" sz="1100" dirty="0" smtClean="0"/>
                  <a:t>. </a:t>
                </a:r>
              </a:p>
              <a:p>
                <a:pPr marL="0" indent="0" algn="just">
                  <a:buNone/>
                </a:pPr>
                <a:endParaRPr lang="en-GB" sz="1100" dirty="0"/>
              </a:p>
              <a:p>
                <a:pPr marL="0" indent="0" algn="just">
                  <a:buNone/>
                </a:pPr>
                <a:r>
                  <a:rPr lang="en-GB" sz="1100" dirty="0" smtClean="0"/>
                  <a:t>The </a:t>
                </a:r>
                <a:r>
                  <a:rPr lang="en-GB" sz="1100" dirty="0"/>
                  <a:t>high resistance state of the memristor is defined as logic </a:t>
                </a:r>
                <a:r>
                  <a:rPr lang="en-GB" sz="1100" dirty="0" smtClean="0"/>
                  <a:t>zero and </a:t>
                </a:r>
                <a:r>
                  <a:rPr lang="en-GB" sz="1100" dirty="0"/>
                  <a:t>the low </a:t>
                </a:r>
                <a:r>
                  <a:rPr lang="en-GB" sz="1100" dirty="0" smtClean="0"/>
                  <a:t>resistance state </a:t>
                </a:r>
                <a:r>
                  <a:rPr lang="en-GB" sz="1100" dirty="0"/>
                  <a:t>is defined as logic one</a:t>
                </a:r>
                <a:r>
                  <a:rPr lang="en-GB" sz="1100" dirty="0" smtClean="0"/>
                  <a:t>.</a:t>
                </a:r>
              </a:p>
              <a:p>
                <a:pPr marL="0" indent="0" algn="just">
                  <a:buNone/>
                </a:pPr>
                <a:endParaRPr lang="en-GB" sz="1100" dirty="0"/>
              </a:p>
              <a:p>
                <a:pPr marL="0" indent="0" algn="just">
                  <a:buNone/>
                </a:pPr>
                <a:r>
                  <a:rPr lang="en-GB" sz="1100" dirty="0" smtClean="0"/>
                  <a:t>In </a:t>
                </a:r>
                <a:r>
                  <a:rPr lang="en-GB" sz="1100" dirty="0"/>
                  <a:t>order to perform a read operation a voltage is placed </a:t>
                </a:r>
                <a:r>
                  <a:rPr lang="en-GB" sz="1100" dirty="0" smtClean="0"/>
                  <a:t>at </a:t>
                </a:r>
                <a:r>
                  <a:rPr lang="en-GB" sz="1100" i="1" dirty="0" smtClean="0"/>
                  <a:t>V</a:t>
                </a:r>
                <a:r>
                  <a:rPr lang="en-GB" sz="1100" i="1" baseline="-25000" dirty="0" smtClean="0"/>
                  <a:t>in</a:t>
                </a:r>
                <a:r>
                  <a:rPr lang="en-GB" sz="1100" dirty="0" smtClean="0"/>
                  <a:t>. </a:t>
                </a:r>
                <a:r>
                  <a:rPr lang="en-GB" sz="1100" dirty="0"/>
                  <a:t>The voltage </a:t>
                </a:r>
                <a:r>
                  <a:rPr lang="en-GB" sz="1100" i="1" dirty="0" err="1" smtClean="0"/>
                  <a:t>V</a:t>
                </a:r>
                <a:r>
                  <a:rPr lang="en-GB" sz="1100" i="1" baseline="-25000" dirty="0" err="1" smtClean="0"/>
                  <a:t>x</a:t>
                </a:r>
                <a:r>
                  <a:rPr lang="en-GB" sz="1100" dirty="0" smtClean="0"/>
                  <a:t> </a:t>
                </a:r>
                <a:r>
                  <a:rPr lang="en-GB" sz="1100" dirty="0"/>
                  <a:t>is compared with </a:t>
                </a:r>
                <a:r>
                  <a:rPr lang="en-GB" sz="1100" dirty="0" smtClean="0"/>
                  <a:t>the reference </a:t>
                </a:r>
                <a:r>
                  <a:rPr lang="en-GB" sz="1100" dirty="0"/>
                  <a:t>voltage </a:t>
                </a:r>
                <a:r>
                  <a:rPr lang="en-GB" sz="1100" i="1" dirty="0" err="1" smtClean="0"/>
                  <a:t>V</a:t>
                </a:r>
                <a:r>
                  <a:rPr lang="en-GB" sz="1100" i="1" baseline="-25000" dirty="0" err="1" smtClean="0"/>
                  <a:t>ref</a:t>
                </a:r>
                <a:r>
                  <a:rPr lang="en-GB" sz="1100" dirty="0"/>
                  <a:t> </a:t>
                </a:r>
                <a:r>
                  <a:rPr lang="en-GB" sz="1100" dirty="0" smtClean="0"/>
                  <a:t>which </a:t>
                </a:r>
                <a:r>
                  <a:rPr lang="en-GB" sz="1100" dirty="0"/>
                  <a:t>is half of </a:t>
                </a:r>
                <a:r>
                  <a:rPr lang="en-GB" sz="1100" i="1" dirty="0" smtClean="0"/>
                  <a:t>V</a:t>
                </a:r>
                <a:r>
                  <a:rPr lang="en-GB" sz="1100" i="1" baseline="-25000" dirty="0" smtClean="0"/>
                  <a:t>in</a:t>
                </a:r>
                <a:r>
                  <a:rPr lang="en-GB" sz="1100" dirty="0" smtClean="0"/>
                  <a:t>. If the </a:t>
                </a:r>
                <a:r>
                  <a:rPr lang="en-GB" sz="1100" dirty="0"/>
                  <a:t>memristor stores logic zero, </a:t>
                </a:r>
                <a:r>
                  <a:rPr lang="en-GB" sz="1100" i="1" dirty="0" err="1" smtClean="0"/>
                  <a:t>V</a:t>
                </a:r>
                <a:r>
                  <a:rPr lang="en-GB" sz="1100" i="1" baseline="-25000" dirty="0" err="1" smtClean="0"/>
                  <a:t>x</a:t>
                </a:r>
                <a:r>
                  <a:rPr lang="en-GB" sz="1100" dirty="0" smtClean="0"/>
                  <a:t> </a:t>
                </a:r>
                <a:r>
                  <a:rPr lang="en-GB" sz="1100" dirty="0"/>
                  <a:t>is less </a:t>
                </a:r>
                <a:r>
                  <a:rPr lang="en-GB" sz="1100" dirty="0" smtClean="0"/>
                  <a:t>than </a:t>
                </a:r>
                <a:r>
                  <a:rPr lang="en-GB" sz="1100" i="1" dirty="0" err="1" smtClean="0"/>
                  <a:t>V</a:t>
                </a:r>
                <a:r>
                  <a:rPr lang="en-GB" sz="1100" i="1" baseline="-25000" dirty="0" err="1" smtClean="0"/>
                  <a:t>ref</a:t>
                </a:r>
                <a:r>
                  <a:rPr lang="en-GB" sz="1100" dirty="0" smtClean="0"/>
                  <a:t> </a:t>
                </a:r>
                <a:r>
                  <a:rPr lang="en-GB" sz="1100" dirty="0"/>
                  <a:t>and output </a:t>
                </a:r>
                <a:r>
                  <a:rPr lang="en-GB" sz="1100" i="1" dirty="0" smtClean="0"/>
                  <a:t>V</a:t>
                </a:r>
                <a:r>
                  <a:rPr lang="en-GB" sz="1100" i="1" baseline="-25000" dirty="0" smtClean="0"/>
                  <a:t>o</a:t>
                </a:r>
                <a:r>
                  <a:rPr lang="en-GB" sz="1100" dirty="0" smtClean="0"/>
                  <a:t> </a:t>
                </a:r>
                <a:r>
                  <a:rPr lang="en-GB" sz="1100" dirty="0"/>
                  <a:t>is </a:t>
                </a:r>
                <a:r>
                  <a:rPr lang="en-GB" sz="1100" i="1" dirty="0" smtClean="0"/>
                  <a:t>V</a:t>
                </a:r>
                <a:r>
                  <a:rPr lang="en-GB" sz="1100" i="1" baseline="-25000" dirty="0" smtClean="0"/>
                  <a:t>L</a:t>
                </a:r>
                <a:r>
                  <a:rPr lang="en-GB" sz="1100" dirty="0"/>
                  <a:t> </a:t>
                </a:r>
                <a:r>
                  <a:rPr lang="en-GB" sz="1100" dirty="0" smtClean="0"/>
                  <a:t>( </a:t>
                </a:r>
                <a:r>
                  <a:rPr lang="en-GB" sz="1100" dirty="0"/>
                  <a:t>the </a:t>
                </a:r>
                <a:r>
                  <a:rPr lang="en-GB" sz="1100" dirty="0" smtClean="0"/>
                  <a:t>low saturation </a:t>
                </a:r>
                <a:r>
                  <a:rPr lang="en-GB" sz="1100" dirty="0"/>
                  <a:t>voltage of the op-amp). If the memristor stores logic one</a:t>
                </a:r>
                <a:r>
                  <a:rPr lang="en-GB" sz="1100" dirty="0" smtClean="0"/>
                  <a:t>, </a:t>
                </a:r>
                <a:r>
                  <a:rPr lang="en-GB" sz="1100" i="1" dirty="0" err="1" smtClean="0"/>
                  <a:t>V</a:t>
                </a:r>
                <a:r>
                  <a:rPr lang="en-GB" sz="1100" i="1" baseline="-25000" dirty="0" err="1" smtClean="0"/>
                  <a:t>x</a:t>
                </a:r>
                <a:r>
                  <a:rPr lang="en-GB" sz="1100" dirty="0" smtClean="0"/>
                  <a:t> </a:t>
                </a:r>
                <a:r>
                  <a:rPr lang="en-GB" sz="1100" dirty="0"/>
                  <a:t>is greater than </a:t>
                </a:r>
                <a:r>
                  <a:rPr lang="en-GB" sz="1100" i="1" dirty="0" err="1" smtClean="0"/>
                  <a:t>V</a:t>
                </a:r>
                <a:r>
                  <a:rPr lang="en-GB" sz="1100" i="1" baseline="-25000" dirty="0" err="1" smtClean="0"/>
                  <a:t>ref</a:t>
                </a:r>
                <a:r>
                  <a:rPr lang="en-GB" sz="1100" dirty="0" smtClean="0"/>
                  <a:t> </a:t>
                </a:r>
                <a:r>
                  <a:rPr lang="en-GB" sz="1100" dirty="0"/>
                  <a:t>and output </a:t>
                </a:r>
                <a:r>
                  <a:rPr lang="en-GB" sz="1100" i="1" dirty="0" smtClean="0"/>
                  <a:t>V</a:t>
                </a:r>
                <a:r>
                  <a:rPr lang="en-GB" sz="1100" i="1" baseline="-25000" dirty="0" smtClean="0"/>
                  <a:t>o</a:t>
                </a:r>
                <a:r>
                  <a:rPr lang="en-GB" sz="1100" dirty="0"/>
                  <a:t> </a:t>
                </a:r>
                <a:r>
                  <a:rPr lang="en-GB" sz="1100" dirty="0" smtClean="0"/>
                  <a:t>is</a:t>
                </a:r>
                <a:r>
                  <a:rPr lang="en-GB" sz="1100" dirty="0"/>
                  <a:t> </a:t>
                </a:r>
                <a:r>
                  <a:rPr lang="en-GB" sz="1100" i="1" dirty="0" smtClean="0"/>
                  <a:t>V</a:t>
                </a:r>
                <a:r>
                  <a:rPr lang="en-GB" sz="1100" i="1" baseline="-25000" dirty="0" smtClean="0"/>
                  <a:t>H</a:t>
                </a:r>
                <a:r>
                  <a:rPr lang="en-GB" sz="1100" dirty="0" smtClean="0"/>
                  <a:t> </a:t>
                </a:r>
                <a:r>
                  <a:rPr lang="en-GB" sz="1100" dirty="0"/>
                  <a:t>( the high saturation voltage of the op-amp</a:t>
                </a:r>
                <a:r>
                  <a:rPr lang="en-GB" sz="1100" dirty="0" smtClean="0"/>
                  <a:t>). </a:t>
                </a:r>
                <a:endParaRPr lang="en-US" sz="1100" dirty="0" smtClean="0"/>
              </a:p>
            </p:txBody>
          </p:sp>
        </mc:Choice>
        <mc:Fallback xmlns="">
          <p:sp>
            <p:nvSpPr>
              <p:cNvPr id="2" name="Content Placeholder 5"/>
              <p:cNvSpPr txBox="1">
                <a:spLocks noRot="1" noChangeAspect="1" noMove="1" noResize="1" noEditPoints="1" noAdjustHandles="1" noChangeArrowheads="1" noChangeShapeType="1" noTextEdit="1"/>
              </p:cNvSpPr>
              <p:nvPr/>
            </p:nvSpPr>
            <p:spPr>
              <a:xfrm>
                <a:off x="209352" y="389186"/>
                <a:ext cx="5400600" cy="3889672"/>
              </a:xfrm>
              <a:prstGeom prst="rect">
                <a:avLst/>
              </a:prstGeom>
              <a:blipFill rotWithShape="1">
                <a:blip r:embed="rId4"/>
                <a:stretch>
                  <a:fillRect t="-157"/>
                </a:stretch>
              </a:blipFill>
            </p:spPr>
            <p:txBody>
              <a:bodyPr/>
              <a:lstStyle/>
              <a:p>
                <a:r>
                  <a:rPr lang="en-IE">
                    <a:noFill/>
                  </a:rPr>
                  <a:t> </a:t>
                </a:r>
              </a:p>
            </p:txBody>
          </p:sp>
        </mc:Fallback>
      </mc:AlternateContent>
      <p:sp>
        <p:nvSpPr>
          <p:cNvPr id="8" name="Footer Placeholder 7"/>
          <p:cNvSpPr>
            <a:spLocks noGrp="1"/>
          </p:cNvSpPr>
          <p:nvPr>
            <p:ph type="ftr" sz="quarter" idx="11"/>
          </p:nvPr>
        </p:nvSpPr>
        <p:spPr>
          <a:xfrm>
            <a:off x="1685516" y="4494882"/>
            <a:ext cx="5112568" cy="256265"/>
          </a:xfrm>
        </p:spPr>
        <p:txBody>
          <a:bodyPr/>
          <a:lstStyle/>
          <a:p>
            <a:r>
              <a:rPr lang="en-GB" dirty="0" smtClean="0"/>
              <a:t>All figures and text adapted from [7]</a:t>
            </a:r>
            <a:endParaRPr lang="en-IE" dirty="0"/>
          </a:p>
        </p:txBody>
      </p:sp>
      <p:sp>
        <p:nvSpPr>
          <p:cNvPr id="3" name="TextBox 2"/>
          <p:cNvSpPr txBox="1"/>
          <p:nvPr/>
        </p:nvSpPr>
        <p:spPr>
          <a:xfrm>
            <a:off x="5867524" y="1978938"/>
            <a:ext cx="2304256" cy="430887"/>
          </a:xfrm>
          <a:prstGeom prst="rect">
            <a:avLst/>
          </a:prstGeom>
          <a:noFill/>
        </p:spPr>
        <p:txBody>
          <a:bodyPr wrap="square" rtlCol="0">
            <a:spAutoFit/>
          </a:bodyPr>
          <a:lstStyle/>
          <a:p>
            <a:r>
              <a:rPr lang="en-GB" sz="1100" b="1" i="1" dirty="0" smtClean="0"/>
              <a:t>Figure 1: Circuit Structure for one memristor cell</a:t>
            </a:r>
            <a:endParaRPr lang="en-GB" sz="1100" b="1" i="1" dirty="0"/>
          </a:p>
        </p:txBody>
      </p:sp>
      <p:sp>
        <p:nvSpPr>
          <p:cNvPr id="4" name="TextBox 3"/>
          <p:cNvSpPr txBox="1"/>
          <p:nvPr/>
        </p:nvSpPr>
        <p:spPr>
          <a:xfrm>
            <a:off x="1649512" y="113526"/>
            <a:ext cx="2520280" cy="292388"/>
          </a:xfrm>
          <a:prstGeom prst="rect">
            <a:avLst/>
          </a:prstGeom>
          <a:noFill/>
        </p:spPr>
        <p:txBody>
          <a:bodyPr wrap="square" rtlCol="0">
            <a:spAutoFit/>
          </a:bodyPr>
          <a:lstStyle/>
          <a:p>
            <a:r>
              <a:rPr lang="en-GB" u="sng" dirty="0" smtClean="0"/>
              <a:t>Proposed Memristor Memory Cell</a:t>
            </a:r>
            <a:endParaRPr lang="en-GB" u="sng" dirty="0"/>
          </a:p>
        </p:txBody>
      </p:sp>
      <p:sp>
        <p:nvSpPr>
          <p:cNvPr id="7" name="TextBox 6"/>
          <p:cNvSpPr txBox="1"/>
          <p:nvPr/>
        </p:nvSpPr>
        <p:spPr>
          <a:xfrm>
            <a:off x="7194128" y="4520912"/>
            <a:ext cx="1289472" cy="292388"/>
          </a:xfrm>
          <a:prstGeom prst="rect">
            <a:avLst/>
          </a:prstGeom>
          <a:noFill/>
        </p:spPr>
        <p:txBody>
          <a:bodyPr wrap="square" rtlCol="0">
            <a:spAutoFit/>
          </a:bodyPr>
          <a:lstStyle/>
          <a:p>
            <a:r>
              <a:rPr lang="en-GB" dirty="0" smtClean="0"/>
              <a:t>Memory Pg. 1/3</a:t>
            </a:r>
            <a:endParaRPr lang="en-GB" dirty="0"/>
          </a:p>
        </p:txBody>
      </p:sp>
    </p:spTree>
    <p:extLst>
      <p:ext uri="{BB962C8B-B14F-4D97-AF65-F5344CB8AC3E}">
        <p14:creationId xmlns:p14="http://schemas.microsoft.com/office/powerpoint/2010/main" val="244840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8" end="8"/>
                                            </p:txEl>
                                          </p:spTgt>
                                        </p:tgtEl>
                                        <p:attrNameLst>
                                          <p:attrName>style.visibility</p:attrName>
                                        </p:attrNameLst>
                                      </p:cBhvr>
                                      <p:to>
                                        <p:strVal val="visible"/>
                                      </p:to>
                                    </p:set>
                                    <p:animEffect transition="in" filter="fade">
                                      <p:cBhvr>
                                        <p:cTn id="3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7944" y="226492"/>
            <a:ext cx="2841997" cy="1296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4" name="TextBox 3"/>
              <p:cNvSpPr txBox="1"/>
              <p:nvPr/>
            </p:nvSpPr>
            <p:spPr>
              <a:xfrm>
                <a:off x="180058" y="174402"/>
                <a:ext cx="5328592" cy="3541098"/>
              </a:xfrm>
              <a:prstGeom prst="rect">
                <a:avLst/>
              </a:prstGeom>
              <a:noFill/>
            </p:spPr>
            <p:txBody>
              <a:bodyPr wrap="square" rtlCol="0">
                <a:spAutoFit/>
              </a:bodyPr>
              <a:lstStyle/>
              <a:p>
                <a:pPr algn="just"/>
                <a:r>
                  <a:rPr lang="en-GB" sz="1200" dirty="0" smtClean="0"/>
                  <a:t>Write operations are performed by switching the read enable switch to</a:t>
                </a:r>
              </a:p>
              <a:p>
                <a:pPr algn="just"/>
                <a:r>
                  <a:rPr lang="en-GB" sz="1200" dirty="0"/>
                  <a:t>off. Now the circuit is simply a voltage source in series with </a:t>
                </a:r>
                <a:r>
                  <a:rPr lang="en-GB" sz="1200" dirty="0" smtClean="0"/>
                  <a:t>a memristor </a:t>
                </a:r>
                <a:r>
                  <a:rPr lang="en-GB" sz="1200" dirty="0"/>
                  <a:t>as shown in </a:t>
                </a:r>
                <a:r>
                  <a:rPr lang="en-GB" sz="1200" dirty="0" smtClean="0"/>
                  <a:t>figure 2. </a:t>
                </a:r>
                <a:r>
                  <a:rPr lang="en-GB" sz="1200" dirty="0"/>
                  <a:t>A positive </a:t>
                </a:r>
                <a:r>
                  <a:rPr lang="en-GB" sz="1200" dirty="0" smtClean="0"/>
                  <a:t>voltage pulse </a:t>
                </a:r>
                <a:r>
                  <a:rPr lang="en-GB" sz="1200" i="1" dirty="0" smtClean="0"/>
                  <a:t>V</a:t>
                </a:r>
                <a:r>
                  <a:rPr lang="en-GB" sz="1200" i="1" baseline="-25000" dirty="0" smtClean="0"/>
                  <a:t>A</a:t>
                </a:r>
                <a:r>
                  <a:rPr lang="en-GB" sz="1200" dirty="0" smtClean="0"/>
                  <a:t> of </a:t>
                </a:r>
                <a:r>
                  <a:rPr lang="en-GB" sz="1200" dirty="0"/>
                  <a:t>duration </a:t>
                </a:r>
                <a:r>
                  <a:rPr lang="en-GB" sz="1200" i="1" dirty="0" smtClean="0"/>
                  <a:t>T</a:t>
                </a:r>
                <a:r>
                  <a:rPr lang="en-GB" sz="1200" i="1" baseline="-25000" dirty="0" smtClean="0"/>
                  <a:t>w1</a:t>
                </a:r>
                <a:r>
                  <a:rPr lang="en-GB" sz="1200" dirty="0" smtClean="0"/>
                  <a:t> </a:t>
                </a:r>
                <a:r>
                  <a:rPr lang="en-GB" sz="1200" dirty="0"/>
                  <a:t>will change the memristance of </a:t>
                </a:r>
                <a:r>
                  <a:rPr lang="en-GB" sz="1200" dirty="0" smtClean="0"/>
                  <a:t>the memristor </a:t>
                </a:r>
                <a:r>
                  <a:rPr lang="en-GB" sz="1200" dirty="0"/>
                  <a:t>to its </a:t>
                </a:r>
                <a:r>
                  <a:rPr lang="en-GB" sz="1200" i="1" dirty="0" smtClean="0"/>
                  <a:t>R</a:t>
                </a:r>
                <a:r>
                  <a:rPr lang="en-GB" sz="1200" i="1" baseline="-25000" dirty="0" smtClean="0"/>
                  <a:t>on</a:t>
                </a:r>
                <a:r>
                  <a:rPr lang="en-GB" sz="1200" dirty="0" smtClean="0"/>
                  <a:t> </a:t>
                </a:r>
                <a:r>
                  <a:rPr lang="en-GB" sz="1200" dirty="0"/>
                  <a:t>value  i.e. it will write a </a:t>
                </a:r>
                <a:r>
                  <a:rPr lang="en-GB" sz="1200" dirty="0" smtClean="0"/>
                  <a:t>logic one</a:t>
                </a:r>
                <a:r>
                  <a:rPr lang="en-GB" sz="1200" dirty="0"/>
                  <a:t>. Similarly a voltage pulse of </a:t>
                </a:r>
                <a:r>
                  <a:rPr lang="en-GB" sz="1200" i="1" dirty="0" smtClean="0"/>
                  <a:t>-V</a:t>
                </a:r>
                <a:r>
                  <a:rPr lang="en-GB" sz="1200" i="1" baseline="-25000" dirty="0" smtClean="0"/>
                  <a:t>A</a:t>
                </a:r>
                <a:r>
                  <a:rPr lang="en-GB" sz="1200" dirty="0" smtClean="0"/>
                  <a:t> </a:t>
                </a:r>
                <a:r>
                  <a:rPr lang="en-GB" sz="1200" dirty="0"/>
                  <a:t>of </a:t>
                </a:r>
                <a:r>
                  <a:rPr lang="en-GB" sz="1200" dirty="0" smtClean="0"/>
                  <a:t>duration </a:t>
                </a:r>
                <a:r>
                  <a:rPr lang="en-GB" sz="1200" i="1" dirty="0" smtClean="0"/>
                  <a:t>T</a:t>
                </a:r>
                <a:r>
                  <a:rPr lang="en-GB" sz="1200" i="1" baseline="-25000" dirty="0" smtClean="0"/>
                  <a:t>w0</a:t>
                </a:r>
                <a:r>
                  <a:rPr lang="en-GB" sz="1200" dirty="0" smtClean="0"/>
                  <a:t> </a:t>
                </a:r>
                <a:r>
                  <a:rPr lang="en-GB" sz="1200" dirty="0"/>
                  <a:t>will change the memristance of the memristor to </a:t>
                </a:r>
                <a:r>
                  <a:rPr lang="en-GB" sz="1200" dirty="0" smtClean="0"/>
                  <a:t>its </a:t>
                </a:r>
                <a:r>
                  <a:rPr lang="en-GB" sz="1200" i="1" dirty="0" smtClean="0"/>
                  <a:t>R</a:t>
                </a:r>
                <a:r>
                  <a:rPr lang="en-GB" sz="1200" i="1" baseline="-25000" dirty="0" smtClean="0"/>
                  <a:t>on</a:t>
                </a:r>
                <a:r>
                  <a:rPr lang="en-GB" sz="1200" baseline="-25000" dirty="0" smtClean="0"/>
                  <a:t> </a:t>
                </a:r>
                <a:r>
                  <a:rPr lang="en-GB" sz="1200" dirty="0" smtClean="0"/>
                  <a:t>value</a:t>
                </a:r>
                <a:r>
                  <a:rPr lang="en-GB" sz="1200" dirty="0"/>
                  <a:t> i.e. it will write a logic zero. </a:t>
                </a:r>
              </a:p>
              <a:p>
                <a:pPr algn="just"/>
                <a:endParaRPr lang="en-GB" sz="1200" dirty="0"/>
              </a:p>
              <a:p>
                <a:pPr algn="just"/>
                <a:r>
                  <a:rPr lang="en-GB" sz="1200" i="1" dirty="0" smtClean="0"/>
                  <a:t>T</a:t>
                </a:r>
                <a:r>
                  <a:rPr lang="en-GB" sz="1200" i="1" baseline="-25000" dirty="0" smtClean="0"/>
                  <a:t>w1,0</a:t>
                </a:r>
                <a:r>
                  <a:rPr lang="en-GB" sz="1200" dirty="0" smtClean="0"/>
                  <a:t> </a:t>
                </a:r>
                <a:r>
                  <a:rPr lang="en-GB" sz="1200" dirty="0"/>
                  <a:t>is the time needed for the internal state to reach</a:t>
                </a:r>
              </a:p>
              <a:p>
                <a:pPr algn="just"/>
                <a:r>
                  <a:rPr lang="en-GB" sz="1200" dirty="0"/>
                  <a:t>D or 0 for a given voltage </a:t>
                </a:r>
                <a:r>
                  <a:rPr lang="en-GB" sz="1200" dirty="0" smtClean="0"/>
                  <a:t>V</a:t>
                </a:r>
                <a:r>
                  <a:rPr lang="en-GB" sz="1200" baseline="-25000" dirty="0" smtClean="0"/>
                  <a:t>A</a:t>
                </a:r>
                <a:r>
                  <a:rPr lang="en-GB" sz="1200" dirty="0" smtClean="0"/>
                  <a:t>, </a:t>
                </a:r>
                <a14:m>
                  <m:oMath xmlns:m="http://schemas.openxmlformats.org/officeDocument/2006/math">
                    <m:r>
                      <a:rPr lang="en-GB" sz="1200" i="1">
                        <a:latin typeface="Cambria Math"/>
                        <a:ea typeface="Cambria Math"/>
                      </a:rPr>
                      <m:t>𝛽</m:t>
                    </m:r>
                  </m:oMath>
                </a14:m>
                <a:r>
                  <a:rPr lang="en-GB" sz="1200" i="1" dirty="0" smtClean="0"/>
                  <a:t> </a:t>
                </a:r>
                <a:r>
                  <a:rPr lang="en-GB" sz="1200" dirty="0" smtClean="0"/>
                  <a:t>is the</a:t>
                </a:r>
                <a:r>
                  <a:rPr lang="en-GB" sz="1200" i="1" dirty="0" smtClean="0"/>
                  <a:t> </a:t>
                </a:r>
                <a:r>
                  <a:rPr lang="en-GB" sz="1200" dirty="0" smtClean="0"/>
                  <a:t>ratio of </a:t>
                </a:r>
                <a:r>
                  <a:rPr lang="en-GB" sz="1200" dirty="0" err="1" smtClean="0"/>
                  <a:t>R</a:t>
                </a:r>
                <a:r>
                  <a:rPr lang="en-GB" sz="1200" baseline="-25000" dirty="0" err="1" smtClean="0"/>
                  <a:t>off</a:t>
                </a:r>
                <a:r>
                  <a:rPr lang="en-GB" sz="1200" dirty="0" smtClean="0"/>
                  <a:t> to </a:t>
                </a:r>
                <a:r>
                  <a:rPr lang="en-GB" sz="1200" dirty="0" err="1" smtClean="0"/>
                  <a:t>R</a:t>
                </a:r>
                <a:r>
                  <a:rPr lang="en-GB" sz="1200" baseline="-25000" dirty="0" err="1" smtClean="0"/>
                  <a:t>off</a:t>
                </a:r>
                <a:endParaRPr lang="en-GB" sz="1200" i="1" dirty="0" smtClean="0"/>
              </a:p>
              <a:p>
                <a:pPr algn="just"/>
                <a:endParaRPr lang="en-GB" sz="1200" dirty="0" smtClean="0"/>
              </a:p>
              <a:p>
                <a:pPr lvl="2" algn="just"/>
                <a14:m>
                  <m:oMath xmlns:m="http://schemas.openxmlformats.org/officeDocument/2006/math">
                    <m:r>
                      <a:rPr lang="en-GB" sz="1200" b="0" i="1" smtClean="0">
                        <a:latin typeface="Cambria Math"/>
                      </a:rPr>
                      <m:t>𝑇</m:t>
                    </m:r>
                    <m:r>
                      <a:rPr lang="en-GB" sz="1200" b="0" i="1" baseline="-25000" smtClean="0">
                        <a:latin typeface="Cambria Math"/>
                      </a:rPr>
                      <m:t>𝑤</m:t>
                    </m:r>
                    <m:r>
                      <a:rPr lang="en-GB" sz="1200" b="0" i="1" baseline="-25000" smtClean="0">
                        <a:latin typeface="Cambria Math"/>
                      </a:rPr>
                      <m:t>1,</m:t>
                    </m:r>
                    <m:r>
                      <a:rPr lang="en-GB" sz="1200" b="0" i="1" baseline="-25000" smtClean="0">
                        <a:latin typeface="Cambria Math"/>
                      </a:rPr>
                      <m:t>𝑤</m:t>
                    </m:r>
                    <m:r>
                      <a:rPr lang="en-GB" sz="1200" b="0" i="1" baseline="-25000" smtClean="0">
                        <a:latin typeface="Cambria Math"/>
                      </a:rPr>
                      <m:t>0≥ </m:t>
                    </m:r>
                    <m:f>
                      <m:fPr>
                        <m:ctrlPr>
                          <a:rPr lang="en-GB" sz="1200" b="0" i="1" smtClean="0">
                            <a:latin typeface="Cambria Math"/>
                            <a:ea typeface="Cambria Math"/>
                          </a:rPr>
                        </m:ctrlPr>
                      </m:fPr>
                      <m:num>
                        <m:sSub>
                          <m:sSubPr>
                            <m:ctrlPr>
                              <a:rPr lang="en-GB" sz="1200" b="0" i="1" smtClean="0">
                                <a:latin typeface="Cambria Math"/>
                                <a:ea typeface="Cambria Math"/>
                              </a:rPr>
                            </m:ctrlPr>
                          </m:sSubPr>
                          <m:e>
                            <m:r>
                              <m:rPr>
                                <m:sty m:val="p"/>
                              </m:rPr>
                              <a:rPr lang="el-GR" sz="1200" b="0" i="1" smtClean="0">
                                <a:latin typeface="Cambria Math"/>
                                <a:ea typeface="Cambria Math"/>
                              </a:rPr>
                              <m:t>Φ</m:t>
                            </m:r>
                          </m:e>
                          <m:sub>
                            <m:r>
                              <a:rPr lang="en-GB" sz="1200" b="0" i="1" smtClean="0">
                                <a:latin typeface="Cambria Math"/>
                                <a:ea typeface="Cambria Math"/>
                              </a:rPr>
                              <m:t>𝐷</m:t>
                            </m:r>
                          </m:sub>
                        </m:sSub>
                      </m:num>
                      <m:den>
                        <m:d>
                          <m:dPr>
                            <m:begChr m:val="|"/>
                            <m:endChr m:val="|"/>
                            <m:ctrlPr>
                              <a:rPr lang="en-GB" sz="1200" b="0" i="1" smtClean="0">
                                <a:latin typeface="Cambria Math"/>
                                <a:ea typeface="Cambria Math"/>
                              </a:rPr>
                            </m:ctrlPr>
                          </m:dPr>
                          <m:e>
                            <m:sSub>
                              <m:sSubPr>
                                <m:ctrlPr>
                                  <a:rPr lang="en-GB" sz="1200" b="0" i="1" smtClean="0">
                                    <a:latin typeface="Cambria Math"/>
                                    <a:ea typeface="Cambria Math"/>
                                  </a:rPr>
                                </m:ctrlPr>
                              </m:sSubPr>
                              <m:e>
                                <m:r>
                                  <a:rPr lang="en-GB" sz="1200" b="0" i="1" smtClean="0">
                                    <a:latin typeface="Cambria Math"/>
                                    <a:ea typeface="Cambria Math"/>
                                  </a:rPr>
                                  <m:t>𝑉</m:t>
                                </m:r>
                              </m:e>
                              <m:sub>
                                <m:r>
                                  <a:rPr lang="en-GB" sz="1200" b="0" i="1" smtClean="0">
                                    <a:latin typeface="Cambria Math"/>
                                    <a:ea typeface="Cambria Math"/>
                                  </a:rPr>
                                  <m:t>𝐴</m:t>
                                </m:r>
                              </m:sub>
                            </m:sSub>
                          </m:e>
                        </m:d>
                      </m:den>
                    </m:f>
                  </m:oMath>
                </a14:m>
                <a:r>
                  <a:rPr lang="en-GB" sz="1200" dirty="0" smtClean="0"/>
                  <a:t>  where </a:t>
                </a:r>
                <a14:m>
                  <m:oMath xmlns:m="http://schemas.openxmlformats.org/officeDocument/2006/math">
                    <m:sSub>
                      <m:sSubPr>
                        <m:ctrlPr>
                          <a:rPr lang="en-GB" sz="1200" i="1" smtClean="0">
                            <a:latin typeface="Cambria Math"/>
                            <a:ea typeface="Cambria Math"/>
                          </a:rPr>
                        </m:ctrlPr>
                      </m:sSubPr>
                      <m:e>
                        <m:r>
                          <m:rPr>
                            <m:sty m:val="p"/>
                          </m:rPr>
                          <a:rPr lang="el-GR" sz="1200" i="1" smtClean="0">
                            <a:latin typeface="Cambria Math"/>
                            <a:ea typeface="Cambria Math"/>
                          </a:rPr>
                          <m:t>Φ</m:t>
                        </m:r>
                      </m:e>
                      <m:sub>
                        <m:r>
                          <a:rPr lang="en-GB" sz="1200" b="0" i="1" smtClean="0">
                            <a:latin typeface="Cambria Math"/>
                            <a:ea typeface="Cambria Math"/>
                          </a:rPr>
                          <m:t>𝐷</m:t>
                        </m:r>
                      </m:sub>
                    </m:sSub>
                    <m:r>
                      <a:rPr lang="en-GB" sz="1200" b="0" i="1" smtClean="0">
                        <a:latin typeface="Cambria Math"/>
                        <a:ea typeface="Cambria Math"/>
                      </a:rPr>
                      <m:t>=</m:t>
                    </m:r>
                    <m:f>
                      <m:fPr>
                        <m:ctrlPr>
                          <a:rPr lang="en-GB" sz="1200" b="0" i="1" smtClean="0">
                            <a:latin typeface="Cambria Math"/>
                            <a:ea typeface="Cambria Math"/>
                          </a:rPr>
                        </m:ctrlPr>
                      </m:fPr>
                      <m:num>
                        <m:r>
                          <a:rPr lang="en-GB" sz="1200" b="0" i="1" smtClean="0">
                            <a:latin typeface="Cambria Math"/>
                            <a:ea typeface="Cambria Math"/>
                          </a:rPr>
                          <m:t>𝛽</m:t>
                        </m:r>
                        <m:r>
                          <a:rPr lang="en-GB" sz="1200" b="0" i="1" smtClean="0">
                            <a:latin typeface="Cambria Math"/>
                            <a:ea typeface="Cambria Math"/>
                          </a:rPr>
                          <m:t> </m:t>
                        </m:r>
                        <m:r>
                          <a:rPr lang="en-GB" sz="1200" b="0" i="1" smtClean="0">
                            <a:latin typeface="Cambria Math"/>
                            <a:ea typeface="Cambria Math"/>
                          </a:rPr>
                          <m:t>𝐷</m:t>
                        </m:r>
                        <m:r>
                          <a:rPr lang="en-GB" sz="1200" b="0" i="1" baseline="30000" smtClean="0">
                            <a:latin typeface="Cambria Math"/>
                            <a:ea typeface="Cambria Math"/>
                          </a:rPr>
                          <m:t>2</m:t>
                        </m:r>
                      </m:num>
                      <m:den>
                        <m:r>
                          <a:rPr lang="en-GB" sz="1200" b="0" i="1" smtClean="0">
                            <a:latin typeface="Cambria Math"/>
                            <a:ea typeface="Cambria Math"/>
                          </a:rPr>
                          <m:t>2 </m:t>
                        </m:r>
                        <m:sSub>
                          <m:sSubPr>
                            <m:ctrlPr>
                              <a:rPr lang="en-GB" sz="1200" b="0" i="1" smtClean="0">
                                <a:latin typeface="Cambria Math"/>
                                <a:ea typeface="Cambria Math"/>
                              </a:rPr>
                            </m:ctrlPr>
                          </m:sSubPr>
                          <m:e>
                            <m:r>
                              <a:rPr lang="en-GB" sz="1200" b="0" i="1" smtClean="0">
                                <a:latin typeface="Cambria Math"/>
                                <a:ea typeface="Cambria Math"/>
                              </a:rPr>
                              <m:t>𝜇</m:t>
                            </m:r>
                          </m:e>
                          <m:sub>
                            <m:r>
                              <a:rPr lang="en-GB" sz="1200" b="0" i="1" smtClean="0">
                                <a:latin typeface="Cambria Math"/>
                                <a:ea typeface="Cambria Math"/>
                              </a:rPr>
                              <m:t>𝑣</m:t>
                            </m:r>
                          </m:sub>
                        </m:sSub>
                      </m:den>
                    </m:f>
                    <m:r>
                      <a:rPr lang="en-GB" sz="1200" b="0" i="1" smtClean="0">
                        <a:latin typeface="Cambria Math"/>
                        <a:ea typeface="Cambria Math"/>
                      </a:rPr>
                      <m:t>  </m:t>
                    </m:r>
                  </m:oMath>
                </a14:m>
                <a:endParaRPr lang="en-GB" sz="1200" b="0" dirty="0" smtClean="0">
                  <a:ea typeface="Cambria Math"/>
                </a:endParaRPr>
              </a:p>
              <a:p>
                <a:pPr lvl="2" algn="just"/>
                <a:endParaRPr lang="en-GB" sz="1200" dirty="0"/>
              </a:p>
              <a:p>
                <a:pPr algn="just"/>
                <a:r>
                  <a:rPr lang="en-GB" sz="1200" dirty="0" smtClean="0"/>
                  <a:t>This is the time dependent term of the state equation of the memristor. Therefore this time can be calculated depending on the ion mobility</a:t>
                </a:r>
                <a14:m>
                  <m:oMath xmlns:m="http://schemas.openxmlformats.org/officeDocument/2006/math">
                    <m:sSub>
                      <m:sSubPr>
                        <m:ctrlPr>
                          <a:rPr lang="en-GB" sz="1200" i="1">
                            <a:latin typeface="Cambria Math"/>
                            <a:ea typeface="Cambria Math"/>
                          </a:rPr>
                        </m:ctrlPr>
                      </m:sSubPr>
                      <m:e>
                        <m:r>
                          <a:rPr lang="en-GB" sz="1200" b="0" i="1" smtClean="0">
                            <a:latin typeface="Cambria Math"/>
                            <a:ea typeface="Cambria Math"/>
                          </a:rPr>
                          <m:t> </m:t>
                        </m:r>
                        <m:r>
                          <a:rPr lang="en-GB" sz="1200" i="1">
                            <a:latin typeface="Cambria Math"/>
                            <a:ea typeface="Cambria Math"/>
                          </a:rPr>
                          <m:t>𝜇</m:t>
                        </m:r>
                      </m:e>
                      <m:sub>
                        <m:r>
                          <a:rPr lang="en-GB" sz="1200" i="1">
                            <a:latin typeface="Cambria Math"/>
                            <a:ea typeface="Cambria Math"/>
                          </a:rPr>
                          <m:t>𝑣</m:t>
                        </m:r>
                      </m:sub>
                    </m:sSub>
                  </m:oMath>
                </a14:m>
                <a:r>
                  <a:rPr lang="en-GB" sz="1200" dirty="0" smtClean="0"/>
                  <a:t> and the applied voltage </a:t>
                </a:r>
                <a:r>
                  <a:rPr lang="en-GB" sz="1200" i="1" dirty="0" smtClean="0"/>
                  <a:t>V</a:t>
                </a:r>
                <a:r>
                  <a:rPr lang="en-GB" sz="1200" i="1" baseline="-25000" dirty="0" smtClean="0"/>
                  <a:t>A</a:t>
                </a:r>
                <a:r>
                  <a:rPr lang="en-GB" sz="1200" dirty="0" smtClean="0"/>
                  <a:t> </a:t>
                </a:r>
                <a:endParaRPr lang="en-GB" sz="1200" dirty="0"/>
              </a:p>
              <a:p>
                <a:pPr algn="just"/>
                <a:endParaRPr lang="en-US" sz="1200" dirty="0"/>
              </a:p>
              <a:p>
                <a:pPr algn="just"/>
                <a:endParaRPr lang="en-US" sz="1200" dirty="0"/>
              </a:p>
              <a:p>
                <a:pPr algn="just"/>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180058" y="174402"/>
                <a:ext cx="5328592" cy="3541098"/>
              </a:xfrm>
              <a:prstGeom prst="rect">
                <a:avLst/>
              </a:prstGeom>
              <a:blipFill rotWithShape="1">
                <a:blip r:embed="rId3"/>
                <a:stretch>
                  <a:fillRect l="-114"/>
                </a:stretch>
              </a:blipFill>
            </p:spPr>
            <p:txBody>
              <a:bodyPr/>
              <a:lstStyle/>
              <a:p>
                <a:r>
                  <a:rPr lang="en-IE">
                    <a:noFill/>
                  </a:rPr>
                  <a:t> </a:t>
                </a:r>
              </a:p>
            </p:txBody>
          </p:sp>
        </mc:Fallback>
      </mc:AlternateContent>
      <p:sp>
        <p:nvSpPr>
          <p:cNvPr id="7" name="TextBox 6"/>
          <p:cNvSpPr txBox="1"/>
          <p:nvPr/>
        </p:nvSpPr>
        <p:spPr>
          <a:xfrm>
            <a:off x="5537944" y="1614562"/>
            <a:ext cx="2841997" cy="430887"/>
          </a:xfrm>
          <a:prstGeom prst="rect">
            <a:avLst/>
          </a:prstGeom>
          <a:noFill/>
        </p:spPr>
        <p:txBody>
          <a:bodyPr wrap="square" rtlCol="0">
            <a:spAutoFit/>
          </a:bodyPr>
          <a:lstStyle/>
          <a:p>
            <a:r>
              <a:rPr lang="en-GB" sz="1100" b="1" i="1" dirty="0" smtClean="0"/>
              <a:t>Figure 2: a)Write operation structure b)write signal patterns</a:t>
            </a:r>
            <a:endParaRPr lang="en-GB" sz="1100" b="1" i="1" dirty="0"/>
          </a:p>
        </p:txBody>
      </p:sp>
      <p:sp>
        <p:nvSpPr>
          <p:cNvPr id="5" name="Footer Placeholder 7"/>
          <p:cNvSpPr>
            <a:spLocks noGrp="1"/>
          </p:cNvSpPr>
          <p:nvPr>
            <p:ph type="ftr" sz="quarter" idx="11"/>
          </p:nvPr>
        </p:nvSpPr>
        <p:spPr>
          <a:xfrm>
            <a:off x="1685516" y="4494882"/>
            <a:ext cx="5112568" cy="256265"/>
          </a:xfrm>
        </p:spPr>
        <p:txBody>
          <a:bodyPr/>
          <a:lstStyle/>
          <a:p>
            <a:r>
              <a:rPr lang="en-GB" dirty="0" smtClean="0"/>
              <a:t>All figures and text adapted from [7]</a:t>
            </a:r>
            <a:endParaRPr lang="en-IE" dirty="0"/>
          </a:p>
        </p:txBody>
      </p:sp>
      <p:sp>
        <p:nvSpPr>
          <p:cNvPr id="8" name="TextBox 7"/>
          <p:cNvSpPr txBox="1"/>
          <p:nvPr/>
        </p:nvSpPr>
        <p:spPr>
          <a:xfrm>
            <a:off x="7194128" y="4520912"/>
            <a:ext cx="1289472" cy="292388"/>
          </a:xfrm>
          <a:prstGeom prst="rect">
            <a:avLst/>
          </a:prstGeom>
          <a:noFill/>
        </p:spPr>
        <p:txBody>
          <a:bodyPr wrap="square" rtlCol="0">
            <a:spAutoFit/>
          </a:bodyPr>
          <a:lstStyle/>
          <a:p>
            <a:r>
              <a:rPr lang="en-GB" dirty="0" smtClean="0"/>
              <a:t>Memory Pg. 2/3</a:t>
            </a:r>
            <a:endParaRPr lang="en-GB" dirty="0"/>
          </a:p>
        </p:txBody>
      </p:sp>
    </p:spTree>
    <p:extLst>
      <p:ext uri="{BB962C8B-B14F-4D97-AF65-F5344CB8AC3E}">
        <p14:creationId xmlns:p14="http://schemas.microsoft.com/office/powerpoint/2010/main" val="1002269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7344" y="246410"/>
            <a:ext cx="4824536" cy="2308324"/>
          </a:xfrm>
          <a:prstGeom prst="rect">
            <a:avLst/>
          </a:prstGeom>
          <a:noFill/>
        </p:spPr>
        <p:txBody>
          <a:bodyPr wrap="square" rtlCol="0">
            <a:spAutoFit/>
          </a:bodyPr>
          <a:lstStyle/>
          <a:p>
            <a:pPr algn="just"/>
            <a:r>
              <a:rPr lang="en-GB" sz="1200" dirty="0" smtClean="0"/>
              <a:t>The memristor memory cell circuit was simulated in the software package. Shown in the plots below is the input voltage pulses including the state of the read enable switch. Also shown is the state of the memristor and the output voltage. </a:t>
            </a:r>
          </a:p>
          <a:p>
            <a:pPr algn="just"/>
            <a:endParaRPr lang="en-GB" sz="1200" dirty="0"/>
          </a:p>
          <a:p>
            <a:pPr algn="just"/>
            <a:r>
              <a:rPr lang="en-GB" sz="1200" dirty="0" smtClean="0"/>
              <a:t>As can be seen from the read pulse the state of the memristor changes slightly. If many read operations are performed the state of the device may reach a point where it is no longer reading the correct logic value. </a:t>
            </a:r>
          </a:p>
          <a:p>
            <a:pPr algn="just"/>
            <a:endParaRPr lang="en-GB" sz="1200" dirty="0"/>
          </a:p>
          <a:p>
            <a:pPr algn="just"/>
            <a:r>
              <a:rPr lang="en-GB" sz="1200" dirty="0" smtClean="0"/>
              <a:t>One proposed solution to this is for every read voltage pulse to initially send a negative voltage pulse then a read voltage pulse as shown in figure 3</a:t>
            </a:r>
            <a:endParaRPr lang="en-GB" sz="12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790"/>
          <a:stretch/>
        </p:blipFill>
        <p:spPr bwMode="auto">
          <a:xfrm>
            <a:off x="5753968" y="243508"/>
            <a:ext cx="1658203"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393928" y="2046610"/>
            <a:ext cx="2880320" cy="276999"/>
          </a:xfrm>
          <a:prstGeom prst="rect">
            <a:avLst/>
          </a:prstGeom>
          <a:noFill/>
        </p:spPr>
        <p:txBody>
          <a:bodyPr wrap="square" rtlCol="0">
            <a:spAutoFit/>
          </a:bodyPr>
          <a:lstStyle/>
          <a:p>
            <a:r>
              <a:rPr lang="en-GB" sz="1200" i="1" dirty="0" smtClean="0"/>
              <a:t>Figure 3: The proposed read voltage pulse</a:t>
            </a:r>
            <a:endParaRPr lang="en-GB" sz="1200" i="1" dirty="0"/>
          </a:p>
        </p:txBody>
      </p:sp>
      <p:sp>
        <p:nvSpPr>
          <p:cNvPr id="5" name="Footer Placeholder 7"/>
          <p:cNvSpPr>
            <a:spLocks noGrp="1"/>
          </p:cNvSpPr>
          <p:nvPr>
            <p:ph type="ftr" sz="quarter" idx="11"/>
          </p:nvPr>
        </p:nvSpPr>
        <p:spPr>
          <a:xfrm>
            <a:off x="1685516" y="4494882"/>
            <a:ext cx="5112568" cy="256265"/>
          </a:xfrm>
        </p:spPr>
        <p:txBody>
          <a:bodyPr/>
          <a:lstStyle/>
          <a:p>
            <a:r>
              <a:rPr lang="en-GB" dirty="0" smtClean="0"/>
              <a:t>All figures and text adapted from [7]</a:t>
            </a:r>
            <a:endParaRPr lang="en-IE" dirty="0"/>
          </a:p>
        </p:txBody>
      </p:sp>
      <p:sp>
        <p:nvSpPr>
          <p:cNvPr id="8" name="TextBox 7"/>
          <p:cNvSpPr txBox="1"/>
          <p:nvPr/>
        </p:nvSpPr>
        <p:spPr>
          <a:xfrm>
            <a:off x="7194128" y="4520912"/>
            <a:ext cx="1289472" cy="292388"/>
          </a:xfrm>
          <a:prstGeom prst="rect">
            <a:avLst/>
          </a:prstGeom>
          <a:noFill/>
        </p:spPr>
        <p:txBody>
          <a:bodyPr wrap="square" rtlCol="0">
            <a:spAutoFit/>
          </a:bodyPr>
          <a:lstStyle/>
          <a:p>
            <a:r>
              <a:rPr lang="en-GB" dirty="0" smtClean="0"/>
              <a:t>Memory Pg. 3/3</a:t>
            </a:r>
            <a:endParaRPr lang="en-GB" dirty="0"/>
          </a:p>
        </p:txBody>
      </p:sp>
    </p:spTree>
    <p:extLst>
      <p:ext uri="{BB962C8B-B14F-4D97-AF65-F5344CB8AC3E}">
        <p14:creationId xmlns:p14="http://schemas.microsoft.com/office/powerpoint/2010/main" val="24506469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3096</TotalTime>
  <Words>272</Words>
  <Application>Microsoft Office PowerPoint</Application>
  <PresentationFormat>Custom</PresentationFormat>
  <Paragraphs>36</Paragraphs>
  <Slides>3</Slides>
  <Notes>1</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Ray Carley</dc:creator>
  <cp:lastModifiedBy>Ray Carley</cp:lastModifiedBy>
  <cp:revision>66</cp:revision>
  <dcterms:created xsi:type="dcterms:W3CDTF">2013-02-26T01:20:57Z</dcterms:created>
  <dcterms:modified xsi:type="dcterms:W3CDTF">2013-07-03T22:17:21Z</dcterms:modified>
</cp:coreProperties>
</file>